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58" r:id="rId3"/>
    <p:sldId id="259" r:id="rId4"/>
    <p:sldId id="257" r:id="rId5"/>
    <p:sldId id="278" r:id="rId6"/>
    <p:sldId id="261" r:id="rId7"/>
    <p:sldId id="262" r:id="rId8"/>
    <p:sldId id="263" r:id="rId9"/>
    <p:sldId id="272" r:id="rId10"/>
    <p:sldId id="276" r:id="rId11"/>
    <p:sldId id="286" r:id="rId12"/>
    <p:sldId id="280" r:id="rId13"/>
    <p:sldId id="288" r:id="rId14"/>
    <p:sldId id="281" r:id="rId15"/>
    <p:sldId id="282" r:id="rId16"/>
    <p:sldId id="283" r:id="rId17"/>
    <p:sldId id="284" r:id="rId18"/>
    <p:sldId id="285" r:id="rId19"/>
    <p:sldId id="287" r:id="rId20"/>
    <p:sldId id="279" r:id="rId21"/>
    <p:sldId id="267" r:id="rId22"/>
    <p:sldId id="27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100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90"/>
    <p:restoredTop sz="94695"/>
  </p:normalViewPr>
  <p:slideViewPr>
    <p:cSldViewPr snapToGrid="0">
      <p:cViewPr varScale="1">
        <p:scale>
          <a:sx n="106" d="100"/>
          <a:sy n="106" d="100"/>
        </p:scale>
        <p:origin x="200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D89BC3-70F8-DD43-9DF8-CAA46D70B071}" type="doc">
      <dgm:prSet loTypeId="urn:microsoft.com/office/officeart/2005/8/layout/process3" loCatId="" qsTypeId="urn:microsoft.com/office/officeart/2005/8/quickstyle/simple1" qsCatId="simple" csTypeId="urn:microsoft.com/office/officeart/2005/8/colors/accent1_2" csCatId="accent1" phldr="1"/>
      <dgm:spPr/>
    </dgm:pt>
    <dgm:pt modelId="{70D6AB3C-F05B-F045-B929-F299A7763873}">
      <dgm:prSet phldrT="[Text]" custT="1"/>
      <dgm:spPr/>
      <dgm:t>
        <a:bodyPr/>
        <a:lstStyle/>
        <a:p>
          <a:r>
            <a:rPr lang="en-GB" sz="2000"/>
            <a:t>Data cleaning </a:t>
          </a:r>
        </a:p>
      </dgm:t>
    </dgm:pt>
    <dgm:pt modelId="{2177C13E-039D-0F4A-8DFA-23DCCA285EC2}" type="parTrans" cxnId="{C4636FD1-28BC-DA49-8825-19394888F78D}">
      <dgm:prSet/>
      <dgm:spPr/>
      <dgm:t>
        <a:bodyPr/>
        <a:lstStyle/>
        <a:p>
          <a:endParaRPr lang="en-GB" sz="4000"/>
        </a:p>
      </dgm:t>
    </dgm:pt>
    <dgm:pt modelId="{A8E020D5-B566-1C4D-BED6-C1DC45AD0A1D}" type="sibTrans" cxnId="{C4636FD1-28BC-DA49-8825-19394888F78D}">
      <dgm:prSet custT="1"/>
      <dgm:spPr/>
      <dgm:t>
        <a:bodyPr/>
        <a:lstStyle/>
        <a:p>
          <a:endParaRPr lang="en-GB" sz="1200"/>
        </a:p>
      </dgm:t>
    </dgm:pt>
    <dgm:pt modelId="{C3F1A485-35B0-0444-BEF4-3ACF175872FA}">
      <dgm:prSet phldrT="[Text]" custT="1"/>
      <dgm:spPr/>
      <dgm:t>
        <a:bodyPr/>
        <a:lstStyle/>
        <a:p>
          <a:r>
            <a:rPr lang="en-GB" sz="2000" dirty="0"/>
            <a:t>Exploratory data analysis</a:t>
          </a:r>
        </a:p>
      </dgm:t>
    </dgm:pt>
    <dgm:pt modelId="{2964A291-084A-E449-B8DE-724894F04026}" type="parTrans" cxnId="{A1299BE6-4949-CC4F-B2F1-B0F9ACC83316}">
      <dgm:prSet/>
      <dgm:spPr/>
      <dgm:t>
        <a:bodyPr/>
        <a:lstStyle/>
        <a:p>
          <a:endParaRPr lang="en-GB" sz="4000"/>
        </a:p>
      </dgm:t>
    </dgm:pt>
    <dgm:pt modelId="{28ABC1AC-FE26-5F4A-ADE3-E44078A0DA92}" type="sibTrans" cxnId="{A1299BE6-4949-CC4F-B2F1-B0F9ACC83316}">
      <dgm:prSet custT="1"/>
      <dgm:spPr/>
      <dgm:t>
        <a:bodyPr/>
        <a:lstStyle/>
        <a:p>
          <a:endParaRPr lang="en-GB" sz="1200"/>
        </a:p>
      </dgm:t>
    </dgm:pt>
    <dgm:pt modelId="{11BD9248-C7D0-4E43-A2F9-CC46883854D8}">
      <dgm:prSet phldrT="[Text]" custT="1"/>
      <dgm:spPr/>
      <dgm:t>
        <a:bodyPr/>
        <a:lstStyle/>
        <a:p>
          <a:r>
            <a:rPr lang="en-GB" sz="2000"/>
            <a:t>Model building</a:t>
          </a:r>
        </a:p>
      </dgm:t>
    </dgm:pt>
    <dgm:pt modelId="{1C3D31B2-FE86-F446-AED5-27EF3C22CDC6}" type="parTrans" cxnId="{BE20ACF5-F741-B449-AF6C-F5A9B15F5566}">
      <dgm:prSet/>
      <dgm:spPr/>
      <dgm:t>
        <a:bodyPr/>
        <a:lstStyle/>
        <a:p>
          <a:endParaRPr lang="en-GB" sz="4000"/>
        </a:p>
      </dgm:t>
    </dgm:pt>
    <dgm:pt modelId="{9ED343FB-F781-AE43-BA53-2A1E8353D5D1}" type="sibTrans" cxnId="{BE20ACF5-F741-B449-AF6C-F5A9B15F5566}">
      <dgm:prSet/>
      <dgm:spPr/>
      <dgm:t>
        <a:bodyPr/>
        <a:lstStyle/>
        <a:p>
          <a:endParaRPr lang="en-GB" sz="4000"/>
        </a:p>
      </dgm:t>
    </dgm:pt>
    <dgm:pt modelId="{DBF337B6-ED27-4446-97EE-34A1BDC6752E}">
      <dgm:prSet custT="1"/>
      <dgm:spPr/>
      <dgm:t>
        <a:bodyPr/>
        <a:lstStyle/>
        <a:p>
          <a:r>
            <a:rPr lang="en-GB" sz="2000" dirty="0"/>
            <a:t>Remove SNPs with low diversity</a:t>
          </a:r>
        </a:p>
      </dgm:t>
    </dgm:pt>
    <dgm:pt modelId="{DFA1922D-4BDF-C444-86E1-ABC3CD6F4314}" type="parTrans" cxnId="{A77D192E-C01D-E44C-AD52-4157BCB3763C}">
      <dgm:prSet/>
      <dgm:spPr/>
      <dgm:t>
        <a:bodyPr/>
        <a:lstStyle/>
        <a:p>
          <a:endParaRPr lang="en-GB" sz="4000"/>
        </a:p>
      </dgm:t>
    </dgm:pt>
    <dgm:pt modelId="{5C8BDCFE-A298-9147-8FF5-5782C804E6C7}" type="sibTrans" cxnId="{A77D192E-C01D-E44C-AD52-4157BCB3763C}">
      <dgm:prSet/>
      <dgm:spPr/>
      <dgm:t>
        <a:bodyPr/>
        <a:lstStyle/>
        <a:p>
          <a:endParaRPr lang="en-GB" sz="4000"/>
        </a:p>
      </dgm:t>
    </dgm:pt>
    <dgm:pt modelId="{DAA72990-0207-C749-B456-ED8C453DB90D}">
      <dgm:prSet custT="1"/>
      <dgm:spPr/>
      <dgm:t>
        <a:bodyPr/>
        <a:lstStyle/>
        <a:p>
          <a:r>
            <a:rPr lang="en-GB" sz="2000"/>
            <a:t>Remove highly correlated SNPs</a:t>
          </a:r>
        </a:p>
      </dgm:t>
    </dgm:pt>
    <dgm:pt modelId="{843A41BD-3236-D14C-AA96-CAF44E84DEEE}" type="parTrans" cxnId="{B29F0D61-9138-264A-BF25-24F8BF2D5106}">
      <dgm:prSet/>
      <dgm:spPr/>
      <dgm:t>
        <a:bodyPr/>
        <a:lstStyle/>
        <a:p>
          <a:endParaRPr lang="en-GB" sz="4000"/>
        </a:p>
      </dgm:t>
    </dgm:pt>
    <dgm:pt modelId="{C20A72A7-2F56-264D-A766-9D19DECF4083}" type="sibTrans" cxnId="{B29F0D61-9138-264A-BF25-24F8BF2D5106}">
      <dgm:prSet/>
      <dgm:spPr/>
      <dgm:t>
        <a:bodyPr/>
        <a:lstStyle/>
        <a:p>
          <a:endParaRPr lang="en-GB" sz="4000"/>
        </a:p>
      </dgm:t>
    </dgm:pt>
    <dgm:pt modelId="{2CAAC1AF-5497-624F-BDAA-95B4233B625A}">
      <dgm:prSet custT="1"/>
      <dgm:spPr/>
      <dgm:t>
        <a:bodyPr/>
        <a:lstStyle/>
        <a:p>
          <a:r>
            <a:rPr lang="en-GB" sz="2000"/>
            <a:t>Check the distribution of the milk yield</a:t>
          </a:r>
        </a:p>
      </dgm:t>
    </dgm:pt>
    <dgm:pt modelId="{4F6923B2-AF44-B449-8036-9A8D37FA9C4E}" type="parTrans" cxnId="{E045BD0C-4F72-D342-8C9C-CD20C3D414CB}">
      <dgm:prSet/>
      <dgm:spPr/>
      <dgm:t>
        <a:bodyPr/>
        <a:lstStyle/>
        <a:p>
          <a:endParaRPr lang="en-GB" sz="4000"/>
        </a:p>
      </dgm:t>
    </dgm:pt>
    <dgm:pt modelId="{7319F5BE-9CAE-DB46-95D7-CDE5994EBA29}" type="sibTrans" cxnId="{E045BD0C-4F72-D342-8C9C-CD20C3D414CB}">
      <dgm:prSet/>
      <dgm:spPr/>
      <dgm:t>
        <a:bodyPr/>
        <a:lstStyle/>
        <a:p>
          <a:endParaRPr lang="en-GB" sz="4000"/>
        </a:p>
      </dgm:t>
    </dgm:pt>
    <dgm:pt modelId="{EE0A0F1B-BA29-9548-A371-D28195895E46}">
      <dgm:prSet custT="1"/>
      <dgm:spPr/>
      <dgm:t>
        <a:bodyPr/>
        <a:lstStyle/>
        <a:p>
          <a:r>
            <a:rPr lang="en-GB" sz="2000"/>
            <a:t>Explore SNPs data</a:t>
          </a:r>
        </a:p>
      </dgm:t>
    </dgm:pt>
    <dgm:pt modelId="{7DBC65FE-224F-B44C-A927-28CBD24CE3FF}" type="parTrans" cxnId="{5E3B2152-A7B6-B041-B5EC-6CB939EF16D3}">
      <dgm:prSet/>
      <dgm:spPr/>
      <dgm:t>
        <a:bodyPr/>
        <a:lstStyle/>
        <a:p>
          <a:endParaRPr lang="en-GB" sz="4000"/>
        </a:p>
      </dgm:t>
    </dgm:pt>
    <dgm:pt modelId="{4F38FE03-0302-2C49-AC55-72DF1679D4E4}" type="sibTrans" cxnId="{5E3B2152-A7B6-B041-B5EC-6CB939EF16D3}">
      <dgm:prSet/>
      <dgm:spPr/>
      <dgm:t>
        <a:bodyPr/>
        <a:lstStyle/>
        <a:p>
          <a:endParaRPr lang="en-GB" sz="4000"/>
        </a:p>
      </dgm:t>
    </dgm:pt>
    <dgm:pt modelId="{88B96A1E-2D6E-184A-9C76-07CB563A2CEA}">
      <dgm:prSet custT="1"/>
      <dgm:spPr/>
      <dgm:t>
        <a:bodyPr/>
        <a:lstStyle/>
        <a:p>
          <a:r>
            <a:rPr lang="en-GB" sz="2000"/>
            <a:t>Split the data into test set, validation set and train set.</a:t>
          </a:r>
        </a:p>
      </dgm:t>
    </dgm:pt>
    <dgm:pt modelId="{439291A5-100E-B64F-B343-754A4B6DBC7D}" type="parTrans" cxnId="{1B2A28A7-B17E-8F45-AB5D-D1257CFF458C}">
      <dgm:prSet/>
      <dgm:spPr/>
      <dgm:t>
        <a:bodyPr/>
        <a:lstStyle/>
        <a:p>
          <a:endParaRPr lang="en-GB" sz="4000"/>
        </a:p>
      </dgm:t>
    </dgm:pt>
    <dgm:pt modelId="{9BD512EE-8729-8D46-A55E-D74D3BCC824C}" type="sibTrans" cxnId="{1B2A28A7-B17E-8F45-AB5D-D1257CFF458C}">
      <dgm:prSet/>
      <dgm:spPr/>
      <dgm:t>
        <a:bodyPr/>
        <a:lstStyle/>
        <a:p>
          <a:endParaRPr lang="en-GB" sz="4000"/>
        </a:p>
      </dgm:t>
    </dgm:pt>
    <dgm:pt modelId="{61152BE5-A9C8-D943-83D3-7C418367E124}">
      <dgm:prSet custT="1"/>
      <dgm:spPr/>
      <dgm:t>
        <a:bodyPr/>
        <a:lstStyle/>
        <a:p>
          <a:r>
            <a:rPr lang="en-GB" sz="2000"/>
            <a:t>Build the model and adjust parameters</a:t>
          </a:r>
        </a:p>
      </dgm:t>
    </dgm:pt>
    <dgm:pt modelId="{7D0ABFEB-5F0F-B247-9E6A-DB455383DD1F}" type="parTrans" cxnId="{65406D8A-087A-D349-8922-7C305F5CC2B0}">
      <dgm:prSet/>
      <dgm:spPr/>
      <dgm:t>
        <a:bodyPr/>
        <a:lstStyle/>
        <a:p>
          <a:endParaRPr lang="en-GB" sz="4000"/>
        </a:p>
      </dgm:t>
    </dgm:pt>
    <dgm:pt modelId="{D9A2FEB2-411F-904C-9AAD-9C7E59FD1FF5}" type="sibTrans" cxnId="{65406D8A-087A-D349-8922-7C305F5CC2B0}">
      <dgm:prSet/>
      <dgm:spPr/>
      <dgm:t>
        <a:bodyPr/>
        <a:lstStyle/>
        <a:p>
          <a:endParaRPr lang="en-GB" sz="4000"/>
        </a:p>
      </dgm:t>
    </dgm:pt>
    <dgm:pt modelId="{78F4D5AC-EAC5-714D-BD76-5651ED5BA317}" type="pres">
      <dgm:prSet presAssocID="{ECD89BC3-70F8-DD43-9DF8-CAA46D70B071}" presName="linearFlow" presStyleCnt="0">
        <dgm:presLayoutVars>
          <dgm:dir/>
          <dgm:animLvl val="lvl"/>
          <dgm:resizeHandles val="exact"/>
        </dgm:presLayoutVars>
      </dgm:prSet>
      <dgm:spPr/>
    </dgm:pt>
    <dgm:pt modelId="{7860CD00-B109-784C-A111-CC9D8D76793F}" type="pres">
      <dgm:prSet presAssocID="{70D6AB3C-F05B-F045-B929-F299A7763873}" presName="composite" presStyleCnt="0"/>
      <dgm:spPr/>
    </dgm:pt>
    <dgm:pt modelId="{166E53CE-DFDE-2C43-9209-D69ECC7EA2E9}" type="pres">
      <dgm:prSet presAssocID="{70D6AB3C-F05B-F045-B929-F299A7763873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0B9865C-861E-2A4F-A77C-87A1301C9F29}" type="pres">
      <dgm:prSet presAssocID="{70D6AB3C-F05B-F045-B929-F299A7763873}" presName="parSh" presStyleLbl="node1" presStyleIdx="0" presStyleCnt="3"/>
      <dgm:spPr/>
    </dgm:pt>
    <dgm:pt modelId="{CA6C4522-B9A0-334F-ADA4-11A49C58D3F8}" type="pres">
      <dgm:prSet presAssocID="{70D6AB3C-F05B-F045-B929-F299A7763873}" presName="desTx" presStyleLbl="fgAcc1" presStyleIdx="0" presStyleCnt="3">
        <dgm:presLayoutVars>
          <dgm:bulletEnabled val="1"/>
        </dgm:presLayoutVars>
      </dgm:prSet>
      <dgm:spPr/>
    </dgm:pt>
    <dgm:pt modelId="{910B1014-8633-EF47-B1CD-1686B3231150}" type="pres">
      <dgm:prSet presAssocID="{A8E020D5-B566-1C4D-BED6-C1DC45AD0A1D}" presName="sibTrans" presStyleLbl="sibTrans2D1" presStyleIdx="0" presStyleCnt="2"/>
      <dgm:spPr/>
    </dgm:pt>
    <dgm:pt modelId="{0451AE58-486F-6342-8BF7-3B63E0DA65D5}" type="pres">
      <dgm:prSet presAssocID="{A8E020D5-B566-1C4D-BED6-C1DC45AD0A1D}" presName="connTx" presStyleLbl="sibTrans2D1" presStyleIdx="0" presStyleCnt="2"/>
      <dgm:spPr/>
    </dgm:pt>
    <dgm:pt modelId="{ED0AC109-A64A-5943-823C-467B1E8A4960}" type="pres">
      <dgm:prSet presAssocID="{C3F1A485-35B0-0444-BEF4-3ACF175872FA}" presName="composite" presStyleCnt="0"/>
      <dgm:spPr/>
    </dgm:pt>
    <dgm:pt modelId="{C8A7A509-D012-4645-B2DE-2D6F4E3A2D6F}" type="pres">
      <dgm:prSet presAssocID="{C3F1A485-35B0-0444-BEF4-3ACF175872FA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B557661-B9A8-624C-8EB2-76004C827F5C}" type="pres">
      <dgm:prSet presAssocID="{C3F1A485-35B0-0444-BEF4-3ACF175872FA}" presName="parSh" presStyleLbl="node1" presStyleIdx="1" presStyleCnt="3"/>
      <dgm:spPr/>
    </dgm:pt>
    <dgm:pt modelId="{AD45D21D-2350-8744-9E1F-3269FF60DEC0}" type="pres">
      <dgm:prSet presAssocID="{C3F1A485-35B0-0444-BEF4-3ACF175872FA}" presName="desTx" presStyleLbl="fgAcc1" presStyleIdx="1" presStyleCnt="3">
        <dgm:presLayoutVars>
          <dgm:bulletEnabled val="1"/>
        </dgm:presLayoutVars>
      </dgm:prSet>
      <dgm:spPr/>
    </dgm:pt>
    <dgm:pt modelId="{B7035D7F-1343-2645-962F-71E0A193950D}" type="pres">
      <dgm:prSet presAssocID="{28ABC1AC-FE26-5F4A-ADE3-E44078A0DA92}" presName="sibTrans" presStyleLbl="sibTrans2D1" presStyleIdx="1" presStyleCnt="2"/>
      <dgm:spPr/>
    </dgm:pt>
    <dgm:pt modelId="{4626BC2E-12F2-5146-96FA-C968B789C86C}" type="pres">
      <dgm:prSet presAssocID="{28ABC1AC-FE26-5F4A-ADE3-E44078A0DA92}" presName="connTx" presStyleLbl="sibTrans2D1" presStyleIdx="1" presStyleCnt="2"/>
      <dgm:spPr/>
    </dgm:pt>
    <dgm:pt modelId="{28DB0543-7BD3-4749-B23A-38EA3008D584}" type="pres">
      <dgm:prSet presAssocID="{11BD9248-C7D0-4E43-A2F9-CC46883854D8}" presName="composite" presStyleCnt="0"/>
      <dgm:spPr/>
    </dgm:pt>
    <dgm:pt modelId="{FC324733-3CAC-E147-9F04-3FBE4E01953A}" type="pres">
      <dgm:prSet presAssocID="{11BD9248-C7D0-4E43-A2F9-CC46883854D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C83EC44E-D958-8244-9C8A-36687FF438C1}" type="pres">
      <dgm:prSet presAssocID="{11BD9248-C7D0-4E43-A2F9-CC46883854D8}" presName="parSh" presStyleLbl="node1" presStyleIdx="2" presStyleCnt="3"/>
      <dgm:spPr/>
    </dgm:pt>
    <dgm:pt modelId="{1B937826-9EBE-9C4A-837D-C728715878EA}" type="pres">
      <dgm:prSet presAssocID="{11BD9248-C7D0-4E43-A2F9-CC46883854D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34579A02-B779-D948-AA1B-112C404CB33B}" type="presOf" srcId="{28ABC1AC-FE26-5F4A-ADE3-E44078A0DA92}" destId="{B7035D7F-1343-2645-962F-71E0A193950D}" srcOrd="0" destOrd="0" presId="urn:microsoft.com/office/officeart/2005/8/layout/process3"/>
    <dgm:cxn modelId="{E045BD0C-4F72-D342-8C9C-CD20C3D414CB}" srcId="{C3F1A485-35B0-0444-BEF4-3ACF175872FA}" destId="{2CAAC1AF-5497-624F-BDAA-95B4233B625A}" srcOrd="0" destOrd="0" parTransId="{4F6923B2-AF44-B449-8036-9A8D37FA9C4E}" sibTransId="{7319F5BE-9CAE-DB46-95D7-CDE5994EBA29}"/>
    <dgm:cxn modelId="{5233B611-C855-9C4B-AC96-828742E5ACA4}" type="presOf" srcId="{DAA72990-0207-C749-B456-ED8C453DB90D}" destId="{CA6C4522-B9A0-334F-ADA4-11A49C58D3F8}" srcOrd="0" destOrd="1" presId="urn:microsoft.com/office/officeart/2005/8/layout/process3"/>
    <dgm:cxn modelId="{888E052A-DBBB-4B46-9CA3-05AAE6191EBA}" type="presOf" srcId="{61152BE5-A9C8-D943-83D3-7C418367E124}" destId="{1B937826-9EBE-9C4A-837D-C728715878EA}" srcOrd="0" destOrd="1" presId="urn:microsoft.com/office/officeart/2005/8/layout/process3"/>
    <dgm:cxn modelId="{A77D192E-C01D-E44C-AD52-4157BCB3763C}" srcId="{70D6AB3C-F05B-F045-B929-F299A7763873}" destId="{DBF337B6-ED27-4446-97EE-34A1BDC6752E}" srcOrd="0" destOrd="0" parTransId="{DFA1922D-4BDF-C444-86E1-ABC3CD6F4314}" sibTransId="{5C8BDCFE-A298-9147-8FF5-5782C804E6C7}"/>
    <dgm:cxn modelId="{6DB44130-3BAB-E846-BC6D-23922104CE02}" type="presOf" srcId="{2CAAC1AF-5497-624F-BDAA-95B4233B625A}" destId="{AD45D21D-2350-8744-9E1F-3269FF60DEC0}" srcOrd="0" destOrd="0" presId="urn:microsoft.com/office/officeart/2005/8/layout/process3"/>
    <dgm:cxn modelId="{6E6D3D33-689D-5A4F-A871-0BFF2326ECCF}" type="presOf" srcId="{DBF337B6-ED27-4446-97EE-34A1BDC6752E}" destId="{CA6C4522-B9A0-334F-ADA4-11A49C58D3F8}" srcOrd="0" destOrd="0" presId="urn:microsoft.com/office/officeart/2005/8/layout/process3"/>
    <dgm:cxn modelId="{5E3B2152-A7B6-B041-B5EC-6CB939EF16D3}" srcId="{C3F1A485-35B0-0444-BEF4-3ACF175872FA}" destId="{EE0A0F1B-BA29-9548-A371-D28195895E46}" srcOrd="1" destOrd="0" parTransId="{7DBC65FE-224F-B44C-A927-28CBD24CE3FF}" sibTransId="{4F38FE03-0302-2C49-AC55-72DF1679D4E4}"/>
    <dgm:cxn modelId="{B29F0D61-9138-264A-BF25-24F8BF2D5106}" srcId="{70D6AB3C-F05B-F045-B929-F299A7763873}" destId="{DAA72990-0207-C749-B456-ED8C453DB90D}" srcOrd="1" destOrd="0" parTransId="{843A41BD-3236-D14C-AA96-CAF44E84DEEE}" sibTransId="{C20A72A7-2F56-264D-A766-9D19DECF4083}"/>
    <dgm:cxn modelId="{2CBAD368-4E3E-144F-8239-7195939E0D3A}" type="presOf" srcId="{70D6AB3C-F05B-F045-B929-F299A7763873}" destId="{166E53CE-DFDE-2C43-9209-D69ECC7EA2E9}" srcOrd="0" destOrd="0" presId="urn:microsoft.com/office/officeart/2005/8/layout/process3"/>
    <dgm:cxn modelId="{2F069C6A-28FE-9D46-A2E1-F083FC680F50}" type="presOf" srcId="{11BD9248-C7D0-4E43-A2F9-CC46883854D8}" destId="{FC324733-3CAC-E147-9F04-3FBE4E01953A}" srcOrd="0" destOrd="0" presId="urn:microsoft.com/office/officeart/2005/8/layout/process3"/>
    <dgm:cxn modelId="{82DDD76B-FBB0-BC41-B395-0ABFFB48AB17}" type="presOf" srcId="{A8E020D5-B566-1C4D-BED6-C1DC45AD0A1D}" destId="{910B1014-8633-EF47-B1CD-1686B3231150}" srcOrd="0" destOrd="0" presId="urn:microsoft.com/office/officeart/2005/8/layout/process3"/>
    <dgm:cxn modelId="{C694FA82-97F5-AE4D-AB09-1DFE5B878F11}" type="presOf" srcId="{C3F1A485-35B0-0444-BEF4-3ACF175872FA}" destId="{C8A7A509-D012-4645-B2DE-2D6F4E3A2D6F}" srcOrd="0" destOrd="0" presId="urn:microsoft.com/office/officeart/2005/8/layout/process3"/>
    <dgm:cxn modelId="{65406D8A-087A-D349-8922-7C305F5CC2B0}" srcId="{11BD9248-C7D0-4E43-A2F9-CC46883854D8}" destId="{61152BE5-A9C8-D943-83D3-7C418367E124}" srcOrd="1" destOrd="0" parTransId="{7D0ABFEB-5F0F-B247-9E6A-DB455383DD1F}" sibTransId="{D9A2FEB2-411F-904C-9AAD-9C7E59FD1FF5}"/>
    <dgm:cxn modelId="{9A53FC8D-DEA1-3549-BDEF-5BF13E400623}" type="presOf" srcId="{88B96A1E-2D6E-184A-9C76-07CB563A2CEA}" destId="{1B937826-9EBE-9C4A-837D-C728715878EA}" srcOrd="0" destOrd="0" presId="urn:microsoft.com/office/officeart/2005/8/layout/process3"/>
    <dgm:cxn modelId="{4EE0339E-DA57-6D44-8378-BBF8537085B0}" type="presOf" srcId="{70D6AB3C-F05B-F045-B929-F299A7763873}" destId="{70B9865C-861E-2A4F-A77C-87A1301C9F29}" srcOrd="1" destOrd="0" presId="urn:microsoft.com/office/officeart/2005/8/layout/process3"/>
    <dgm:cxn modelId="{1B2A28A7-B17E-8F45-AB5D-D1257CFF458C}" srcId="{11BD9248-C7D0-4E43-A2F9-CC46883854D8}" destId="{88B96A1E-2D6E-184A-9C76-07CB563A2CEA}" srcOrd="0" destOrd="0" parTransId="{439291A5-100E-B64F-B343-754A4B6DBC7D}" sibTransId="{9BD512EE-8729-8D46-A55E-D74D3BCC824C}"/>
    <dgm:cxn modelId="{EAAFA4CD-09DB-FE49-90F0-5D0EAE8E432B}" type="presOf" srcId="{EE0A0F1B-BA29-9548-A371-D28195895E46}" destId="{AD45D21D-2350-8744-9E1F-3269FF60DEC0}" srcOrd="0" destOrd="1" presId="urn:microsoft.com/office/officeart/2005/8/layout/process3"/>
    <dgm:cxn modelId="{C4636FD1-28BC-DA49-8825-19394888F78D}" srcId="{ECD89BC3-70F8-DD43-9DF8-CAA46D70B071}" destId="{70D6AB3C-F05B-F045-B929-F299A7763873}" srcOrd="0" destOrd="0" parTransId="{2177C13E-039D-0F4A-8DFA-23DCCA285EC2}" sibTransId="{A8E020D5-B566-1C4D-BED6-C1DC45AD0A1D}"/>
    <dgm:cxn modelId="{77BEBED5-AC02-7C44-930C-A8B8BCBD88C1}" type="presOf" srcId="{A8E020D5-B566-1C4D-BED6-C1DC45AD0A1D}" destId="{0451AE58-486F-6342-8BF7-3B63E0DA65D5}" srcOrd="1" destOrd="0" presId="urn:microsoft.com/office/officeart/2005/8/layout/process3"/>
    <dgm:cxn modelId="{75B179D6-81BA-7046-B593-9073D34B5461}" type="presOf" srcId="{ECD89BC3-70F8-DD43-9DF8-CAA46D70B071}" destId="{78F4D5AC-EAC5-714D-BD76-5651ED5BA317}" srcOrd="0" destOrd="0" presId="urn:microsoft.com/office/officeart/2005/8/layout/process3"/>
    <dgm:cxn modelId="{A1299BE6-4949-CC4F-B2F1-B0F9ACC83316}" srcId="{ECD89BC3-70F8-DD43-9DF8-CAA46D70B071}" destId="{C3F1A485-35B0-0444-BEF4-3ACF175872FA}" srcOrd="1" destOrd="0" parTransId="{2964A291-084A-E449-B8DE-724894F04026}" sibTransId="{28ABC1AC-FE26-5F4A-ADE3-E44078A0DA92}"/>
    <dgm:cxn modelId="{EA84FBE8-5D12-6140-9715-229E3A0EBF10}" type="presOf" srcId="{28ABC1AC-FE26-5F4A-ADE3-E44078A0DA92}" destId="{4626BC2E-12F2-5146-96FA-C968B789C86C}" srcOrd="1" destOrd="0" presId="urn:microsoft.com/office/officeart/2005/8/layout/process3"/>
    <dgm:cxn modelId="{45DFCBEA-DC77-8A47-AFCB-F9AE789B1C38}" type="presOf" srcId="{C3F1A485-35B0-0444-BEF4-3ACF175872FA}" destId="{9B557661-B9A8-624C-8EB2-76004C827F5C}" srcOrd="1" destOrd="0" presId="urn:microsoft.com/office/officeart/2005/8/layout/process3"/>
    <dgm:cxn modelId="{0CA150F1-B11C-7347-BD35-C2B31C5F8675}" type="presOf" srcId="{11BD9248-C7D0-4E43-A2F9-CC46883854D8}" destId="{C83EC44E-D958-8244-9C8A-36687FF438C1}" srcOrd="1" destOrd="0" presId="urn:microsoft.com/office/officeart/2005/8/layout/process3"/>
    <dgm:cxn modelId="{BE20ACF5-F741-B449-AF6C-F5A9B15F5566}" srcId="{ECD89BC3-70F8-DD43-9DF8-CAA46D70B071}" destId="{11BD9248-C7D0-4E43-A2F9-CC46883854D8}" srcOrd="2" destOrd="0" parTransId="{1C3D31B2-FE86-F446-AED5-27EF3C22CDC6}" sibTransId="{9ED343FB-F781-AE43-BA53-2A1E8353D5D1}"/>
    <dgm:cxn modelId="{637CBA85-D4CB-A448-938F-E0F1E3D9BEFD}" type="presParOf" srcId="{78F4D5AC-EAC5-714D-BD76-5651ED5BA317}" destId="{7860CD00-B109-784C-A111-CC9D8D76793F}" srcOrd="0" destOrd="0" presId="urn:microsoft.com/office/officeart/2005/8/layout/process3"/>
    <dgm:cxn modelId="{DC7A6C5A-5E4E-0841-911C-1B75118A2C4C}" type="presParOf" srcId="{7860CD00-B109-784C-A111-CC9D8D76793F}" destId="{166E53CE-DFDE-2C43-9209-D69ECC7EA2E9}" srcOrd="0" destOrd="0" presId="urn:microsoft.com/office/officeart/2005/8/layout/process3"/>
    <dgm:cxn modelId="{C3797722-B0CC-E649-A9A1-A23D5CE6B6B0}" type="presParOf" srcId="{7860CD00-B109-784C-A111-CC9D8D76793F}" destId="{70B9865C-861E-2A4F-A77C-87A1301C9F29}" srcOrd="1" destOrd="0" presId="urn:microsoft.com/office/officeart/2005/8/layout/process3"/>
    <dgm:cxn modelId="{9249AC74-D85C-2744-B46D-EAF9C89DF258}" type="presParOf" srcId="{7860CD00-B109-784C-A111-CC9D8D76793F}" destId="{CA6C4522-B9A0-334F-ADA4-11A49C58D3F8}" srcOrd="2" destOrd="0" presId="urn:microsoft.com/office/officeart/2005/8/layout/process3"/>
    <dgm:cxn modelId="{7318DE92-7095-C740-A7E0-4D91022916A4}" type="presParOf" srcId="{78F4D5AC-EAC5-714D-BD76-5651ED5BA317}" destId="{910B1014-8633-EF47-B1CD-1686B3231150}" srcOrd="1" destOrd="0" presId="urn:microsoft.com/office/officeart/2005/8/layout/process3"/>
    <dgm:cxn modelId="{DBDEBD8C-F709-E14C-868E-C361F64424F4}" type="presParOf" srcId="{910B1014-8633-EF47-B1CD-1686B3231150}" destId="{0451AE58-486F-6342-8BF7-3B63E0DA65D5}" srcOrd="0" destOrd="0" presId="urn:microsoft.com/office/officeart/2005/8/layout/process3"/>
    <dgm:cxn modelId="{6DCBBA38-1AF9-B545-B571-AE97F58FFB29}" type="presParOf" srcId="{78F4D5AC-EAC5-714D-BD76-5651ED5BA317}" destId="{ED0AC109-A64A-5943-823C-467B1E8A4960}" srcOrd="2" destOrd="0" presId="urn:microsoft.com/office/officeart/2005/8/layout/process3"/>
    <dgm:cxn modelId="{2D247328-38CC-A845-940F-04C450BF07AE}" type="presParOf" srcId="{ED0AC109-A64A-5943-823C-467B1E8A4960}" destId="{C8A7A509-D012-4645-B2DE-2D6F4E3A2D6F}" srcOrd="0" destOrd="0" presId="urn:microsoft.com/office/officeart/2005/8/layout/process3"/>
    <dgm:cxn modelId="{16A81252-9DB9-AD49-9635-D24240362C8B}" type="presParOf" srcId="{ED0AC109-A64A-5943-823C-467B1E8A4960}" destId="{9B557661-B9A8-624C-8EB2-76004C827F5C}" srcOrd="1" destOrd="0" presId="urn:microsoft.com/office/officeart/2005/8/layout/process3"/>
    <dgm:cxn modelId="{D00ECC3A-CB53-F241-88FD-1926175BE972}" type="presParOf" srcId="{ED0AC109-A64A-5943-823C-467B1E8A4960}" destId="{AD45D21D-2350-8744-9E1F-3269FF60DEC0}" srcOrd="2" destOrd="0" presId="urn:microsoft.com/office/officeart/2005/8/layout/process3"/>
    <dgm:cxn modelId="{C9D112BB-4E09-1941-A586-2B2ABD468C93}" type="presParOf" srcId="{78F4D5AC-EAC5-714D-BD76-5651ED5BA317}" destId="{B7035D7F-1343-2645-962F-71E0A193950D}" srcOrd="3" destOrd="0" presId="urn:microsoft.com/office/officeart/2005/8/layout/process3"/>
    <dgm:cxn modelId="{9E3A9AA9-75C1-8A4A-9B3A-6846DED0903D}" type="presParOf" srcId="{B7035D7F-1343-2645-962F-71E0A193950D}" destId="{4626BC2E-12F2-5146-96FA-C968B789C86C}" srcOrd="0" destOrd="0" presId="urn:microsoft.com/office/officeart/2005/8/layout/process3"/>
    <dgm:cxn modelId="{0EBB076C-02CE-E94E-8AAB-A21B94ED564E}" type="presParOf" srcId="{78F4D5AC-EAC5-714D-BD76-5651ED5BA317}" destId="{28DB0543-7BD3-4749-B23A-38EA3008D584}" srcOrd="4" destOrd="0" presId="urn:microsoft.com/office/officeart/2005/8/layout/process3"/>
    <dgm:cxn modelId="{FE8110A3-C72C-0E47-A1BD-695FA398D382}" type="presParOf" srcId="{28DB0543-7BD3-4749-B23A-38EA3008D584}" destId="{FC324733-3CAC-E147-9F04-3FBE4E01953A}" srcOrd="0" destOrd="0" presId="urn:microsoft.com/office/officeart/2005/8/layout/process3"/>
    <dgm:cxn modelId="{C1CF4E9E-B853-4243-9E1E-87ECE1C4F305}" type="presParOf" srcId="{28DB0543-7BD3-4749-B23A-38EA3008D584}" destId="{C83EC44E-D958-8244-9C8A-36687FF438C1}" srcOrd="1" destOrd="0" presId="urn:microsoft.com/office/officeart/2005/8/layout/process3"/>
    <dgm:cxn modelId="{0236D582-CC09-C943-BE3D-1CA994BAB62E}" type="presParOf" srcId="{28DB0543-7BD3-4749-B23A-38EA3008D584}" destId="{1B937826-9EBE-9C4A-837D-C728715878EA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B9865C-861E-2A4F-A77C-87A1301C9F29}">
      <dsp:nvSpPr>
        <dsp:cNvPr id="0" name=""/>
        <dsp:cNvSpPr/>
      </dsp:nvSpPr>
      <dsp:spPr>
        <a:xfrm>
          <a:off x="4789" y="11518"/>
          <a:ext cx="2177506" cy="2592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Data cleaning </a:t>
          </a:r>
        </a:p>
      </dsp:txBody>
      <dsp:txXfrm>
        <a:off x="4789" y="11518"/>
        <a:ext cx="2177506" cy="871002"/>
      </dsp:txXfrm>
    </dsp:sp>
    <dsp:sp modelId="{CA6C4522-B9A0-334F-ADA4-11A49C58D3F8}">
      <dsp:nvSpPr>
        <dsp:cNvPr id="0" name=""/>
        <dsp:cNvSpPr/>
      </dsp:nvSpPr>
      <dsp:spPr>
        <a:xfrm>
          <a:off x="450784" y="882520"/>
          <a:ext cx="2177506" cy="3456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Remove SNPs with low diversity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/>
            <a:t>Remove highly correlated SNPs</a:t>
          </a:r>
        </a:p>
      </dsp:txBody>
      <dsp:txXfrm>
        <a:off x="514561" y="946297"/>
        <a:ext cx="2049952" cy="3328446"/>
      </dsp:txXfrm>
    </dsp:sp>
    <dsp:sp modelId="{910B1014-8633-EF47-B1CD-1686B3231150}">
      <dsp:nvSpPr>
        <dsp:cNvPr id="0" name=""/>
        <dsp:cNvSpPr/>
      </dsp:nvSpPr>
      <dsp:spPr>
        <a:xfrm>
          <a:off x="2512397" y="175951"/>
          <a:ext cx="699816" cy="5421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2512397" y="284378"/>
        <a:ext cx="537175" cy="325282"/>
      </dsp:txXfrm>
    </dsp:sp>
    <dsp:sp modelId="{9B557661-B9A8-624C-8EB2-76004C827F5C}">
      <dsp:nvSpPr>
        <dsp:cNvPr id="0" name=""/>
        <dsp:cNvSpPr/>
      </dsp:nvSpPr>
      <dsp:spPr>
        <a:xfrm>
          <a:off x="3502703" y="11518"/>
          <a:ext cx="2177506" cy="2592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Exploratory data analysis</a:t>
          </a:r>
        </a:p>
      </dsp:txBody>
      <dsp:txXfrm>
        <a:off x="3502703" y="11518"/>
        <a:ext cx="2177506" cy="871002"/>
      </dsp:txXfrm>
    </dsp:sp>
    <dsp:sp modelId="{AD45D21D-2350-8744-9E1F-3269FF60DEC0}">
      <dsp:nvSpPr>
        <dsp:cNvPr id="0" name=""/>
        <dsp:cNvSpPr/>
      </dsp:nvSpPr>
      <dsp:spPr>
        <a:xfrm>
          <a:off x="3948698" y="882520"/>
          <a:ext cx="2177506" cy="3456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/>
            <a:t>Check the distribution of the milk yield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/>
            <a:t>Explore SNPs data</a:t>
          </a:r>
        </a:p>
      </dsp:txBody>
      <dsp:txXfrm>
        <a:off x="4012475" y="946297"/>
        <a:ext cx="2049952" cy="3328446"/>
      </dsp:txXfrm>
    </dsp:sp>
    <dsp:sp modelId="{B7035D7F-1343-2645-962F-71E0A193950D}">
      <dsp:nvSpPr>
        <dsp:cNvPr id="0" name=""/>
        <dsp:cNvSpPr/>
      </dsp:nvSpPr>
      <dsp:spPr>
        <a:xfrm>
          <a:off x="6010312" y="175951"/>
          <a:ext cx="699816" cy="5421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6010312" y="284378"/>
        <a:ext cx="537175" cy="325282"/>
      </dsp:txXfrm>
    </dsp:sp>
    <dsp:sp modelId="{C83EC44E-D958-8244-9C8A-36687FF438C1}">
      <dsp:nvSpPr>
        <dsp:cNvPr id="0" name=""/>
        <dsp:cNvSpPr/>
      </dsp:nvSpPr>
      <dsp:spPr>
        <a:xfrm>
          <a:off x="7000618" y="11518"/>
          <a:ext cx="2177506" cy="2592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Model building</a:t>
          </a:r>
        </a:p>
      </dsp:txBody>
      <dsp:txXfrm>
        <a:off x="7000618" y="11518"/>
        <a:ext cx="2177506" cy="871002"/>
      </dsp:txXfrm>
    </dsp:sp>
    <dsp:sp modelId="{1B937826-9EBE-9C4A-837D-C728715878EA}">
      <dsp:nvSpPr>
        <dsp:cNvPr id="0" name=""/>
        <dsp:cNvSpPr/>
      </dsp:nvSpPr>
      <dsp:spPr>
        <a:xfrm>
          <a:off x="7446613" y="882520"/>
          <a:ext cx="2177506" cy="3456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/>
            <a:t>Split the data into test set, validation set and train set.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/>
            <a:t>Build the model and adjust parameters</a:t>
          </a:r>
        </a:p>
      </dsp:txBody>
      <dsp:txXfrm>
        <a:off x="7510390" y="946297"/>
        <a:ext cx="2049952" cy="33284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BFFB9-4B62-FB45-BD6C-CDB5A038A02A}" type="datetimeFigureOut">
              <a:rPr lang="en-US" smtClean="0"/>
              <a:t>5/5/24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653EFB-06F6-7449-94C6-82BFEEE3E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889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653EFB-06F6-7449-94C6-82BFEEE3E97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394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653EFB-06F6-7449-94C6-82BFEEE3E97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757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AC1A617-F3C3-6546-805F-72DB0A30429E}" type="datetimeFigureOut">
              <a:rPr lang="en-US" smtClean="0"/>
              <a:t>5/5/24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A8FFF1A1-FC3A-8440-97BF-6E7D551E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30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1A617-F3C3-6546-805F-72DB0A30429E}" type="datetimeFigureOut">
              <a:rPr lang="en-US" smtClean="0"/>
              <a:t>5/5/24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FF1A1-FC3A-8440-97BF-6E7D551E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57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1A617-F3C3-6546-805F-72DB0A30429E}" type="datetimeFigureOut">
              <a:rPr lang="en-US" smtClean="0"/>
              <a:t>5/5/24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FF1A1-FC3A-8440-97BF-6E7D551E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37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1A617-F3C3-6546-805F-72DB0A30429E}" type="datetimeFigureOut">
              <a:rPr lang="en-US" smtClean="0"/>
              <a:t>5/5/24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FF1A1-FC3A-8440-97BF-6E7D551E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4138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1A617-F3C3-6546-805F-72DB0A30429E}" type="datetimeFigureOut">
              <a:rPr lang="en-US" smtClean="0"/>
              <a:t>5/5/24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FF1A1-FC3A-8440-97BF-6E7D551E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1598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1A617-F3C3-6546-805F-72DB0A30429E}" type="datetimeFigureOut">
              <a:rPr lang="en-US" smtClean="0"/>
              <a:t>5/5/24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FF1A1-FC3A-8440-97BF-6E7D551E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1834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1A617-F3C3-6546-805F-72DB0A30429E}" type="datetimeFigureOut">
              <a:rPr lang="en-US" smtClean="0"/>
              <a:t>5/5/24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FF1A1-FC3A-8440-97BF-6E7D551E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773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1A617-F3C3-6546-805F-72DB0A30429E}" type="datetimeFigureOut">
              <a:rPr lang="en-US" smtClean="0"/>
              <a:t>5/5/24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FF1A1-FC3A-8440-97BF-6E7D551EDDB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273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1A617-F3C3-6546-805F-72DB0A30429E}" type="datetimeFigureOut">
              <a:rPr lang="en-US" smtClean="0"/>
              <a:t>5/5/24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FF1A1-FC3A-8440-97BF-6E7D551E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092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1A617-F3C3-6546-805F-72DB0A30429E}" type="datetimeFigureOut">
              <a:rPr lang="en-US" smtClean="0"/>
              <a:t>5/5/24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FF1A1-FC3A-8440-97BF-6E7D551E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348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1A617-F3C3-6546-805F-72DB0A30429E}" type="datetimeFigureOut">
              <a:rPr lang="en-US" smtClean="0"/>
              <a:t>5/5/24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FF1A1-FC3A-8440-97BF-6E7D551E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5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1A617-F3C3-6546-805F-72DB0A30429E}" type="datetimeFigureOut">
              <a:rPr lang="en-US" smtClean="0"/>
              <a:t>5/5/24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FF1A1-FC3A-8440-97BF-6E7D551E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80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1A617-F3C3-6546-805F-72DB0A30429E}" type="datetimeFigureOut">
              <a:rPr lang="en-US" smtClean="0"/>
              <a:t>5/5/24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FF1A1-FC3A-8440-97BF-6E7D551E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11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1A617-F3C3-6546-805F-72DB0A30429E}" type="datetimeFigureOut">
              <a:rPr lang="en-US" smtClean="0"/>
              <a:t>5/5/24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FF1A1-FC3A-8440-97BF-6E7D551E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907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1A617-F3C3-6546-805F-72DB0A30429E}" type="datetimeFigureOut">
              <a:rPr lang="en-US" smtClean="0"/>
              <a:t>5/5/24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FF1A1-FC3A-8440-97BF-6E7D551E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995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1A617-F3C3-6546-805F-72DB0A30429E}" type="datetimeFigureOut">
              <a:rPr lang="en-US" smtClean="0"/>
              <a:t>5/5/24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FF1A1-FC3A-8440-97BF-6E7D551E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003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1A617-F3C3-6546-805F-72DB0A30429E}" type="datetimeFigureOut">
              <a:rPr lang="en-US" smtClean="0"/>
              <a:t>5/5/24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FF1A1-FC3A-8440-97BF-6E7D551E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28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AC1A617-F3C3-6546-805F-72DB0A30429E}" type="datetimeFigureOut">
              <a:rPr lang="en-US" smtClean="0"/>
              <a:t>5/5/24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8FFF1A1-FC3A-8440-97BF-6E7D551ED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203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jp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1C3C7-DD61-F392-0DB6-6F405221B5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1567" y="921063"/>
            <a:ext cx="8331216" cy="2456597"/>
          </a:xfrm>
        </p:spPr>
        <p:txBody>
          <a:bodyPr anchor="b">
            <a:no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Predicting milk yield from cows using genetic markers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B5ED23-C2DC-3262-D238-1F28AD8DD5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4585" y="4238564"/>
            <a:ext cx="4678086" cy="1148885"/>
          </a:xfrm>
        </p:spPr>
        <p:txBody>
          <a:bodyPr anchor="t">
            <a:normAutofit fontScale="62500" lnSpcReduction="20000"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Capstone Project</a:t>
            </a:r>
          </a:p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Kay Anantanawat</a:t>
            </a:r>
          </a:p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11/05/2024</a:t>
            </a:r>
          </a:p>
        </p:txBody>
      </p:sp>
      <p:pic>
        <p:nvPicPr>
          <p:cNvPr id="17" name="Picture 16" descr="Strips of candy">
            <a:extLst>
              <a:ext uri="{FF2B5EF4-FFF2-40B4-BE49-F238E27FC236}">
                <a16:creationId xmlns:a16="http://schemas.microsoft.com/office/drawing/2014/main" id="{EE1E22CC-05A9-CB39-9642-8A048C03D2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34" r="58945" b="1"/>
          <a:stretch/>
        </p:blipFill>
        <p:spPr>
          <a:xfrm>
            <a:off x="-7266" y="10"/>
            <a:ext cx="3569616" cy="6857990"/>
          </a:xfrm>
          <a:custGeom>
            <a:avLst/>
            <a:gdLst/>
            <a:ahLst/>
            <a:cxnLst/>
            <a:rect l="l" t="t" r="r" b="b"/>
            <a:pathLst>
              <a:path w="3569616" h="6858000">
                <a:moveTo>
                  <a:pt x="0" y="0"/>
                </a:moveTo>
                <a:lnTo>
                  <a:pt x="3119345" y="0"/>
                </a:lnTo>
                <a:lnTo>
                  <a:pt x="3123529" y="17226"/>
                </a:lnTo>
                <a:cubicBezTo>
                  <a:pt x="3124924" y="23927"/>
                  <a:pt x="3126075" y="29690"/>
                  <a:pt x="3127926" y="35733"/>
                </a:cubicBezTo>
                <a:cubicBezTo>
                  <a:pt x="3135983" y="55162"/>
                  <a:pt x="3152761" y="75163"/>
                  <a:pt x="3158476" y="86830"/>
                </a:cubicBezTo>
                <a:lnTo>
                  <a:pt x="3162217" y="105744"/>
                </a:lnTo>
                <a:lnTo>
                  <a:pt x="3166997" y="104727"/>
                </a:lnTo>
                <a:lnTo>
                  <a:pt x="3167793" y="111793"/>
                </a:lnTo>
                <a:lnTo>
                  <a:pt x="3168896" y="127609"/>
                </a:lnTo>
                <a:cubicBezTo>
                  <a:pt x="3170241" y="137435"/>
                  <a:pt x="3170795" y="164972"/>
                  <a:pt x="3173185" y="174906"/>
                </a:cubicBezTo>
                <a:cubicBezTo>
                  <a:pt x="3178510" y="177461"/>
                  <a:pt x="3181593" y="181749"/>
                  <a:pt x="3183238" y="187215"/>
                </a:cubicBezTo>
                <a:lnTo>
                  <a:pt x="3184145" y="199435"/>
                </a:lnTo>
                <a:lnTo>
                  <a:pt x="3200957" y="269529"/>
                </a:lnTo>
                <a:lnTo>
                  <a:pt x="3202491" y="279219"/>
                </a:lnTo>
                <a:lnTo>
                  <a:pt x="3206975" y="284221"/>
                </a:lnTo>
                <a:cubicBezTo>
                  <a:pt x="3208056" y="288198"/>
                  <a:pt x="3208241" y="299815"/>
                  <a:pt x="3208979" y="303078"/>
                </a:cubicBezTo>
                <a:cubicBezTo>
                  <a:pt x="3209786" y="303316"/>
                  <a:pt x="3210593" y="303555"/>
                  <a:pt x="3211400" y="303794"/>
                </a:cubicBezTo>
                <a:cubicBezTo>
                  <a:pt x="3215834" y="314048"/>
                  <a:pt x="3230882" y="352723"/>
                  <a:pt x="3235583" y="364595"/>
                </a:cubicBezTo>
                <a:cubicBezTo>
                  <a:pt x="3232098" y="367263"/>
                  <a:pt x="3238178" y="372307"/>
                  <a:pt x="3239601" y="375020"/>
                </a:cubicBezTo>
                <a:cubicBezTo>
                  <a:pt x="3237179" y="375617"/>
                  <a:pt x="3236854" y="382439"/>
                  <a:pt x="3239157" y="384290"/>
                </a:cubicBezTo>
                <a:cubicBezTo>
                  <a:pt x="3254070" y="431093"/>
                  <a:pt x="3227895" y="408920"/>
                  <a:pt x="3245230" y="435044"/>
                </a:cubicBezTo>
                <a:cubicBezTo>
                  <a:pt x="3246565" y="439781"/>
                  <a:pt x="3245820" y="443743"/>
                  <a:pt x="3244204" y="447282"/>
                </a:cubicBezTo>
                <a:lnTo>
                  <a:pt x="3240762" y="452630"/>
                </a:lnTo>
                <a:lnTo>
                  <a:pt x="3249093" y="471880"/>
                </a:lnTo>
                <a:cubicBezTo>
                  <a:pt x="3252174" y="481431"/>
                  <a:pt x="3254453" y="491548"/>
                  <a:pt x="3255857" y="501992"/>
                </a:cubicBezTo>
                <a:cubicBezTo>
                  <a:pt x="3250999" y="504682"/>
                  <a:pt x="3258622" y="512442"/>
                  <a:pt x="3260271" y="516223"/>
                </a:cubicBezTo>
                <a:cubicBezTo>
                  <a:pt x="3257006" y="516482"/>
                  <a:pt x="3255973" y="525173"/>
                  <a:pt x="3258865" y="528038"/>
                </a:cubicBezTo>
                <a:cubicBezTo>
                  <a:pt x="3274535" y="591283"/>
                  <a:pt x="3241762" y="557303"/>
                  <a:pt x="3262462" y="594499"/>
                </a:cubicBezTo>
                <a:cubicBezTo>
                  <a:pt x="3263816" y="600863"/>
                  <a:pt x="3262479" y="605795"/>
                  <a:pt x="3260024" y="610000"/>
                </a:cubicBezTo>
                <a:lnTo>
                  <a:pt x="3253721" y="617692"/>
                </a:lnTo>
                <a:lnTo>
                  <a:pt x="3256482" y="623204"/>
                </a:lnTo>
                <a:cubicBezTo>
                  <a:pt x="3258005" y="644600"/>
                  <a:pt x="3251476" y="651376"/>
                  <a:pt x="3259225" y="663365"/>
                </a:cubicBezTo>
                <a:cubicBezTo>
                  <a:pt x="3245876" y="682744"/>
                  <a:pt x="3258539" y="675670"/>
                  <a:pt x="3261631" y="689522"/>
                </a:cubicBezTo>
                <a:cubicBezTo>
                  <a:pt x="3265207" y="700373"/>
                  <a:pt x="3269507" y="679723"/>
                  <a:pt x="3271002" y="690492"/>
                </a:cubicBezTo>
                <a:cubicBezTo>
                  <a:pt x="3267989" y="702455"/>
                  <a:pt x="3279578" y="701125"/>
                  <a:pt x="3275760" y="713609"/>
                </a:cubicBezTo>
                <a:cubicBezTo>
                  <a:pt x="3266819" y="711239"/>
                  <a:pt x="3278954" y="737528"/>
                  <a:pt x="3271356" y="738880"/>
                </a:cubicBezTo>
                <a:cubicBezTo>
                  <a:pt x="3282938" y="748490"/>
                  <a:pt x="3269788" y="754591"/>
                  <a:pt x="3274016" y="768139"/>
                </a:cubicBezTo>
                <a:cubicBezTo>
                  <a:pt x="3278559" y="774347"/>
                  <a:pt x="3279560" y="778980"/>
                  <a:pt x="3275507" y="785654"/>
                </a:cubicBezTo>
                <a:cubicBezTo>
                  <a:pt x="3297514" y="814181"/>
                  <a:pt x="3277534" y="803670"/>
                  <a:pt x="3287024" y="831111"/>
                </a:cubicBezTo>
                <a:cubicBezTo>
                  <a:pt x="3296672" y="854655"/>
                  <a:pt x="3303659" y="881610"/>
                  <a:pt x="3324562" y="903604"/>
                </a:cubicBezTo>
                <a:cubicBezTo>
                  <a:pt x="3330338" y="907511"/>
                  <a:pt x="3333079" y="917872"/>
                  <a:pt x="3330682" y="926744"/>
                </a:cubicBezTo>
                <a:cubicBezTo>
                  <a:pt x="3330269" y="928269"/>
                  <a:pt x="3329716" y="929694"/>
                  <a:pt x="3329041" y="930971"/>
                </a:cubicBezTo>
                <a:cubicBezTo>
                  <a:pt x="3333270" y="950914"/>
                  <a:pt x="3351150" y="1023696"/>
                  <a:pt x="3356062" y="1046405"/>
                </a:cubicBezTo>
                <a:cubicBezTo>
                  <a:pt x="3349099" y="1048737"/>
                  <a:pt x="3362597" y="1059482"/>
                  <a:pt x="3358521" y="1067217"/>
                </a:cubicBezTo>
                <a:cubicBezTo>
                  <a:pt x="3354869" y="1072807"/>
                  <a:pt x="3358113" y="1077371"/>
                  <a:pt x="3358773" y="1082909"/>
                </a:cubicBezTo>
                <a:cubicBezTo>
                  <a:pt x="3356098" y="1090444"/>
                  <a:pt x="3363241" y="1113953"/>
                  <a:pt x="3367682" y="1119909"/>
                </a:cubicBezTo>
                <a:cubicBezTo>
                  <a:pt x="3382703" y="1133847"/>
                  <a:pt x="3374343" y="1168367"/>
                  <a:pt x="3385911" y="1180009"/>
                </a:cubicBezTo>
                <a:cubicBezTo>
                  <a:pt x="3387774" y="1184389"/>
                  <a:pt x="3388688" y="1188737"/>
                  <a:pt x="3389010" y="1193041"/>
                </a:cubicBezTo>
                <a:lnTo>
                  <a:pt x="3388572" y="1205179"/>
                </a:lnTo>
                <a:lnTo>
                  <a:pt x="3385768" y="1208811"/>
                </a:lnTo>
                <a:lnTo>
                  <a:pt x="3386975" y="1216129"/>
                </a:lnTo>
                <a:lnTo>
                  <a:pt x="3386647" y="1218271"/>
                </a:lnTo>
                <a:cubicBezTo>
                  <a:pt x="3386007" y="1222365"/>
                  <a:pt x="3385480" y="1226399"/>
                  <a:pt x="3385420" y="1230360"/>
                </a:cubicBezTo>
                <a:cubicBezTo>
                  <a:pt x="3400233" y="1224163"/>
                  <a:pt x="3387342" y="1263034"/>
                  <a:pt x="3398902" y="1251303"/>
                </a:cubicBezTo>
                <a:cubicBezTo>
                  <a:pt x="3401143" y="1271991"/>
                  <a:pt x="3411558" y="1255397"/>
                  <a:pt x="3402244" y="1281071"/>
                </a:cubicBezTo>
                <a:cubicBezTo>
                  <a:pt x="3416627" y="1312459"/>
                  <a:pt x="3415183" y="1363554"/>
                  <a:pt x="3435533" y="1387530"/>
                </a:cubicBezTo>
                <a:cubicBezTo>
                  <a:pt x="3428168" y="1384876"/>
                  <a:pt x="3423452" y="1398828"/>
                  <a:pt x="3427595" y="1407995"/>
                </a:cubicBezTo>
                <a:cubicBezTo>
                  <a:pt x="3398778" y="1398886"/>
                  <a:pt x="3455260" y="1443485"/>
                  <a:pt x="3436580" y="1453051"/>
                </a:cubicBezTo>
                <a:cubicBezTo>
                  <a:pt x="3454427" y="1452263"/>
                  <a:pt x="3487273" y="1492392"/>
                  <a:pt x="3473886" y="1513215"/>
                </a:cubicBezTo>
                <a:cubicBezTo>
                  <a:pt x="3479337" y="1543203"/>
                  <a:pt x="3495403" y="1563620"/>
                  <a:pt x="3491486" y="1595707"/>
                </a:cubicBezTo>
                <a:cubicBezTo>
                  <a:pt x="3493932" y="1596530"/>
                  <a:pt x="3496028" y="1598008"/>
                  <a:pt x="3497869" y="1599939"/>
                </a:cubicBezTo>
                <a:lnTo>
                  <a:pt x="3502453" y="1606503"/>
                </a:lnTo>
                <a:lnTo>
                  <a:pt x="3502232" y="1607846"/>
                </a:lnTo>
                <a:cubicBezTo>
                  <a:pt x="3502503" y="1613048"/>
                  <a:pt x="3503673" y="1615641"/>
                  <a:pt x="3505239" y="1617081"/>
                </a:cubicBezTo>
                <a:cubicBezTo>
                  <a:pt x="3505979" y="1617395"/>
                  <a:pt x="3506719" y="1617710"/>
                  <a:pt x="3507459" y="1618024"/>
                </a:cubicBezTo>
                <a:lnTo>
                  <a:pt x="3510011" y="1624022"/>
                </a:lnTo>
                <a:lnTo>
                  <a:pt x="3516358" y="1634929"/>
                </a:lnTo>
                <a:lnTo>
                  <a:pt x="3516308" y="1637821"/>
                </a:lnTo>
                <a:lnTo>
                  <a:pt x="3523955" y="1655598"/>
                </a:lnTo>
                <a:lnTo>
                  <a:pt x="3523473" y="1656247"/>
                </a:lnTo>
                <a:cubicBezTo>
                  <a:pt x="3522567" y="1658107"/>
                  <a:pt x="3522227" y="1660249"/>
                  <a:pt x="3523061" y="1663024"/>
                </a:cubicBezTo>
                <a:cubicBezTo>
                  <a:pt x="3513175" y="1664689"/>
                  <a:pt x="3520280" y="1667013"/>
                  <a:pt x="3523616" y="1675054"/>
                </a:cubicBezTo>
                <a:cubicBezTo>
                  <a:pt x="3509006" y="1679436"/>
                  <a:pt x="3523682" y="1698702"/>
                  <a:pt x="3517630" y="1707801"/>
                </a:cubicBezTo>
                <a:cubicBezTo>
                  <a:pt x="3520410" y="1713612"/>
                  <a:pt x="3523083" y="1719836"/>
                  <a:pt x="3525537" y="1726380"/>
                </a:cubicBezTo>
                <a:lnTo>
                  <a:pt x="3529903" y="1779986"/>
                </a:lnTo>
                <a:lnTo>
                  <a:pt x="3521468" y="1836998"/>
                </a:lnTo>
                <a:cubicBezTo>
                  <a:pt x="3522502" y="1857808"/>
                  <a:pt x="3519191" y="1876110"/>
                  <a:pt x="3523412" y="1893497"/>
                </a:cubicBezTo>
                <a:cubicBezTo>
                  <a:pt x="3520411" y="1900876"/>
                  <a:pt x="3519436" y="1907708"/>
                  <a:pt x="3525004" y="1913894"/>
                </a:cubicBezTo>
                <a:cubicBezTo>
                  <a:pt x="3524490" y="1933413"/>
                  <a:pt x="3517414" y="1938604"/>
                  <a:pt x="3523928" y="1950514"/>
                </a:cubicBezTo>
                <a:cubicBezTo>
                  <a:pt x="3512685" y="1962215"/>
                  <a:pt x="3517275" y="1962555"/>
                  <a:pt x="3521008" y="1967449"/>
                </a:cubicBezTo>
                <a:lnTo>
                  <a:pt x="3521297" y="1968163"/>
                </a:lnTo>
                <a:lnTo>
                  <a:pt x="3519686" y="1969768"/>
                </a:lnTo>
                <a:lnTo>
                  <a:pt x="3519089" y="1972904"/>
                </a:lnTo>
                <a:lnTo>
                  <a:pt x="3520122" y="1981289"/>
                </a:lnTo>
                <a:lnTo>
                  <a:pt x="3520948" y="1984413"/>
                </a:lnTo>
                <a:cubicBezTo>
                  <a:pt x="3521356" y="1986575"/>
                  <a:pt x="3521416" y="1988026"/>
                  <a:pt x="3521226" y="1989046"/>
                </a:cubicBezTo>
                <a:lnTo>
                  <a:pt x="3521092" y="1989171"/>
                </a:lnTo>
                <a:lnTo>
                  <a:pt x="3521624" y="1993492"/>
                </a:lnTo>
                <a:cubicBezTo>
                  <a:pt x="3522844" y="2000762"/>
                  <a:pt x="3524332" y="2007819"/>
                  <a:pt x="3525996" y="2014518"/>
                </a:cubicBezTo>
                <a:cubicBezTo>
                  <a:pt x="3518529" y="2020777"/>
                  <a:pt x="3529333" y="2045218"/>
                  <a:pt x="3514412" y="2043465"/>
                </a:cubicBezTo>
                <a:cubicBezTo>
                  <a:pt x="3516219" y="2052531"/>
                  <a:pt x="3522688" y="2057653"/>
                  <a:pt x="3512822" y="2055222"/>
                </a:cubicBezTo>
                <a:cubicBezTo>
                  <a:pt x="3513140" y="2058224"/>
                  <a:pt x="3512432" y="2060136"/>
                  <a:pt x="3511227" y="2061550"/>
                </a:cubicBezTo>
                <a:lnTo>
                  <a:pt x="3510645" y="2061975"/>
                </a:lnTo>
                <a:lnTo>
                  <a:pt x="3514907" y="2082129"/>
                </a:lnTo>
                <a:lnTo>
                  <a:pt x="3514347" y="2084880"/>
                </a:lnTo>
                <a:lnTo>
                  <a:pt x="3518565" y="2097919"/>
                </a:lnTo>
                <a:lnTo>
                  <a:pt x="3519976" y="2104707"/>
                </a:lnTo>
                <a:lnTo>
                  <a:pt x="3521958" y="2106519"/>
                </a:lnTo>
                <a:cubicBezTo>
                  <a:pt x="3523219" y="2108534"/>
                  <a:pt x="3523895" y="2111498"/>
                  <a:pt x="3523237" y="2116590"/>
                </a:cubicBezTo>
                <a:lnTo>
                  <a:pt x="3522786" y="2117790"/>
                </a:lnTo>
                <a:lnTo>
                  <a:pt x="3526064" y="2125947"/>
                </a:lnTo>
                <a:cubicBezTo>
                  <a:pt x="3527505" y="2128548"/>
                  <a:pt x="3529274" y="2130818"/>
                  <a:pt x="3531495" y="2132603"/>
                </a:cubicBezTo>
                <a:cubicBezTo>
                  <a:pt x="3522034" y="2161762"/>
                  <a:pt x="3533978" y="2187874"/>
                  <a:pt x="3533955" y="2218836"/>
                </a:cubicBezTo>
                <a:cubicBezTo>
                  <a:pt x="3517312" y="2233337"/>
                  <a:pt x="3542024" y="2285180"/>
                  <a:pt x="3559442" y="2291697"/>
                </a:cubicBezTo>
                <a:cubicBezTo>
                  <a:pt x="3544608" y="2292866"/>
                  <a:pt x="3567228" y="2330146"/>
                  <a:pt x="3568373" y="2340076"/>
                </a:cubicBezTo>
                <a:cubicBezTo>
                  <a:pt x="3568755" y="2343387"/>
                  <a:pt x="3566751" y="2343658"/>
                  <a:pt x="3560178" y="2338540"/>
                </a:cubicBezTo>
                <a:cubicBezTo>
                  <a:pt x="3562571" y="2349015"/>
                  <a:pt x="3555536" y="2360463"/>
                  <a:pt x="3548875" y="2354921"/>
                </a:cubicBezTo>
                <a:cubicBezTo>
                  <a:pt x="3564342" y="2386191"/>
                  <a:pt x="3553912" y="2434573"/>
                  <a:pt x="3562290" y="2470516"/>
                </a:cubicBezTo>
                <a:cubicBezTo>
                  <a:pt x="3548732" y="2491328"/>
                  <a:pt x="3561750" y="2479665"/>
                  <a:pt x="3560263" y="2500409"/>
                </a:cubicBezTo>
                <a:cubicBezTo>
                  <a:pt x="3573531" y="2493872"/>
                  <a:pt x="3554177" y="2525877"/>
                  <a:pt x="3569616" y="2525972"/>
                </a:cubicBezTo>
                <a:cubicBezTo>
                  <a:pt x="3568857" y="2529744"/>
                  <a:pt x="3567635" y="2533395"/>
                  <a:pt x="3566291" y="2537057"/>
                </a:cubicBezTo>
                <a:lnTo>
                  <a:pt x="3565595" y="2538979"/>
                </a:lnTo>
                <a:lnTo>
                  <a:pt x="3565471" y="2546483"/>
                </a:lnTo>
                <a:lnTo>
                  <a:pt x="3562111" y="2548822"/>
                </a:lnTo>
                <a:lnTo>
                  <a:pt x="3559542" y="2560277"/>
                </a:lnTo>
                <a:cubicBezTo>
                  <a:pt x="3559093" y="2564534"/>
                  <a:pt x="3559212" y="2569074"/>
                  <a:pt x="3560240" y="2574030"/>
                </a:cubicBezTo>
                <a:cubicBezTo>
                  <a:pt x="3567097" y="2585933"/>
                  <a:pt x="3560828" y="2605604"/>
                  <a:pt x="3562359" y="2622912"/>
                </a:cubicBezTo>
                <a:lnTo>
                  <a:pt x="3564740" y="2630748"/>
                </a:lnTo>
                <a:lnTo>
                  <a:pt x="3563214" y="2656947"/>
                </a:lnTo>
                <a:cubicBezTo>
                  <a:pt x="3563065" y="2664385"/>
                  <a:pt x="3563222" y="2672085"/>
                  <a:pt x="3563949" y="2680153"/>
                </a:cubicBezTo>
                <a:lnTo>
                  <a:pt x="3566383" y="2695058"/>
                </a:lnTo>
                <a:lnTo>
                  <a:pt x="3565385" y="2699075"/>
                </a:lnTo>
                <a:cubicBezTo>
                  <a:pt x="3565951" y="2705917"/>
                  <a:pt x="3570892" y="2714690"/>
                  <a:pt x="3565525" y="2714239"/>
                </a:cubicBezTo>
                <a:lnTo>
                  <a:pt x="3567847" y="2721812"/>
                </a:lnTo>
                <a:lnTo>
                  <a:pt x="3564077" y="2729693"/>
                </a:lnTo>
                <a:cubicBezTo>
                  <a:pt x="3563144" y="2730592"/>
                  <a:pt x="3562134" y="2731288"/>
                  <a:pt x="3561085" y="2731758"/>
                </a:cubicBezTo>
                <a:lnTo>
                  <a:pt x="3563149" y="2742418"/>
                </a:lnTo>
                <a:lnTo>
                  <a:pt x="3560661" y="2751437"/>
                </a:lnTo>
                <a:lnTo>
                  <a:pt x="3563126" y="2758989"/>
                </a:lnTo>
                <a:lnTo>
                  <a:pt x="3562876" y="2762207"/>
                </a:lnTo>
                <a:lnTo>
                  <a:pt x="3561866" y="2770236"/>
                </a:lnTo>
                <a:cubicBezTo>
                  <a:pt x="3561066" y="2774372"/>
                  <a:pt x="3560080" y="2779005"/>
                  <a:pt x="3559378" y="2784138"/>
                </a:cubicBezTo>
                <a:lnTo>
                  <a:pt x="3559178" y="2788436"/>
                </a:lnTo>
                <a:lnTo>
                  <a:pt x="3554648" y="2798068"/>
                </a:lnTo>
                <a:cubicBezTo>
                  <a:pt x="3551209" y="2805087"/>
                  <a:pt x="3548936" y="2810580"/>
                  <a:pt x="3551400" y="2816345"/>
                </a:cubicBezTo>
                <a:cubicBezTo>
                  <a:pt x="3547036" y="2826742"/>
                  <a:pt x="3533490" y="2834711"/>
                  <a:pt x="3538128" y="2849028"/>
                </a:cubicBezTo>
                <a:cubicBezTo>
                  <a:pt x="3531517" y="2845031"/>
                  <a:pt x="3538369" y="2865256"/>
                  <a:pt x="3532013" y="2868126"/>
                </a:cubicBezTo>
                <a:cubicBezTo>
                  <a:pt x="3526842" y="2869601"/>
                  <a:pt x="3527715" y="2876080"/>
                  <a:pt x="3526094" y="2881167"/>
                </a:cubicBezTo>
                <a:cubicBezTo>
                  <a:pt x="3520961" y="2885059"/>
                  <a:pt x="3517628" y="2910333"/>
                  <a:pt x="3518939" y="2918966"/>
                </a:cubicBezTo>
                <a:cubicBezTo>
                  <a:pt x="3525789" y="2943088"/>
                  <a:pt x="3505468" y="2964225"/>
                  <a:pt x="3510391" y="2983548"/>
                </a:cubicBezTo>
                <a:cubicBezTo>
                  <a:pt x="3510204" y="2988707"/>
                  <a:pt x="3509257" y="2993036"/>
                  <a:pt x="3507840" y="2996827"/>
                </a:cubicBezTo>
                <a:lnTo>
                  <a:pt x="3502741" y="3006379"/>
                </a:lnTo>
                <a:lnTo>
                  <a:pt x="3499028" y="3006971"/>
                </a:lnTo>
                <a:lnTo>
                  <a:pt x="3497157" y="3013976"/>
                </a:lnTo>
                <a:lnTo>
                  <a:pt x="3496053" y="3015450"/>
                </a:lnTo>
                <a:cubicBezTo>
                  <a:pt x="3493931" y="3018255"/>
                  <a:pt x="3491925" y="3021106"/>
                  <a:pt x="3490329" y="3024292"/>
                </a:cubicBezTo>
                <a:cubicBezTo>
                  <a:pt x="3504872" y="3031782"/>
                  <a:pt x="3479143" y="3052632"/>
                  <a:pt x="3493186" y="3052840"/>
                </a:cubicBezTo>
                <a:cubicBezTo>
                  <a:pt x="3486942" y="3071654"/>
                  <a:pt x="3501947" y="3066916"/>
                  <a:pt x="3484298" y="3080007"/>
                </a:cubicBezTo>
                <a:cubicBezTo>
                  <a:pt x="3483814" y="3117860"/>
                  <a:pt x="3462683" y="3158406"/>
                  <a:pt x="3469977" y="3195253"/>
                </a:cubicBezTo>
                <a:cubicBezTo>
                  <a:pt x="3464984" y="3186842"/>
                  <a:pt x="3455676" y="3194249"/>
                  <a:pt x="3455490" y="3205255"/>
                </a:cubicBezTo>
                <a:cubicBezTo>
                  <a:pt x="3435461" y="3173385"/>
                  <a:pt x="3464274" y="3257718"/>
                  <a:pt x="3445250" y="3249703"/>
                </a:cubicBezTo>
                <a:cubicBezTo>
                  <a:pt x="3460163" y="3264187"/>
                  <a:pt x="3471377" y="3324835"/>
                  <a:pt x="3452291" y="3330508"/>
                </a:cubicBezTo>
                <a:cubicBezTo>
                  <a:pt x="3445043" y="3359645"/>
                  <a:pt x="3450218" y="3389952"/>
                  <a:pt x="3434486" y="3412864"/>
                </a:cubicBezTo>
                <a:cubicBezTo>
                  <a:pt x="3436166" y="3415609"/>
                  <a:pt x="3437306" y="3418595"/>
                  <a:pt x="3438058" y="3421734"/>
                </a:cubicBezTo>
                <a:lnTo>
                  <a:pt x="3439245" y="3430986"/>
                </a:lnTo>
                <a:lnTo>
                  <a:pt x="3438541" y="3431897"/>
                </a:lnTo>
                <a:cubicBezTo>
                  <a:pt x="3436732" y="3436375"/>
                  <a:pt x="3436677" y="3439488"/>
                  <a:pt x="3437396" y="3441992"/>
                </a:cubicBezTo>
                <a:lnTo>
                  <a:pt x="3438843" y="3444647"/>
                </a:lnTo>
                <a:lnTo>
                  <a:pt x="3438591" y="3451712"/>
                </a:lnTo>
                <a:lnTo>
                  <a:pt x="3439527" y="3466008"/>
                </a:lnTo>
                <a:lnTo>
                  <a:pt x="3438357" y="3468331"/>
                </a:lnTo>
                <a:lnTo>
                  <a:pt x="3437674" y="3489343"/>
                </a:lnTo>
                <a:cubicBezTo>
                  <a:pt x="3437459" y="3489383"/>
                  <a:pt x="3437241" y="3489424"/>
                  <a:pt x="3437026" y="3489465"/>
                </a:cubicBezTo>
                <a:cubicBezTo>
                  <a:pt x="3435558" y="3490219"/>
                  <a:pt x="3434444" y="3491679"/>
                  <a:pt x="3434044" y="3494659"/>
                </a:cubicBezTo>
                <a:cubicBezTo>
                  <a:pt x="3425302" y="3487640"/>
                  <a:pt x="3430211" y="3495561"/>
                  <a:pt x="3429800" y="3504965"/>
                </a:cubicBezTo>
                <a:cubicBezTo>
                  <a:pt x="3416132" y="3496161"/>
                  <a:pt x="3420620" y="3524348"/>
                  <a:pt x="3412115" y="3526661"/>
                </a:cubicBezTo>
                <a:cubicBezTo>
                  <a:pt x="3412121" y="3533765"/>
                  <a:pt x="3411879" y="3541120"/>
                  <a:pt x="3411331" y="3548549"/>
                </a:cubicBezTo>
                <a:lnTo>
                  <a:pt x="3410824" y="3552872"/>
                </a:lnTo>
                <a:cubicBezTo>
                  <a:pt x="3410773" y="3552889"/>
                  <a:pt x="3410721" y="3552908"/>
                  <a:pt x="3410671" y="3552926"/>
                </a:cubicBezTo>
                <a:cubicBezTo>
                  <a:pt x="3410254" y="3553793"/>
                  <a:pt x="3409971" y="3555188"/>
                  <a:pt x="3409849" y="3557419"/>
                </a:cubicBezTo>
                <a:lnTo>
                  <a:pt x="3409902" y="3560756"/>
                </a:lnTo>
                <a:lnTo>
                  <a:pt x="3408918" y="3569144"/>
                </a:lnTo>
                <a:lnTo>
                  <a:pt x="3407623" y="3571810"/>
                </a:lnTo>
                <a:lnTo>
                  <a:pt x="3405729" y="3572549"/>
                </a:lnTo>
                <a:lnTo>
                  <a:pt x="3405835" y="3573359"/>
                </a:lnTo>
                <a:cubicBezTo>
                  <a:pt x="3408214" y="3579757"/>
                  <a:pt x="3412465" y="3582275"/>
                  <a:pt x="3399129" y="3587902"/>
                </a:cubicBezTo>
                <a:cubicBezTo>
                  <a:pt x="3402495" y="3602236"/>
                  <a:pt x="3394605" y="3603730"/>
                  <a:pt x="3389566" y="3621859"/>
                </a:cubicBezTo>
                <a:cubicBezTo>
                  <a:pt x="3393374" y="3630350"/>
                  <a:pt x="3390863" y="3636316"/>
                  <a:pt x="3386307" y="3641820"/>
                </a:cubicBezTo>
                <a:cubicBezTo>
                  <a:pt x="3386232" y="3660214"/>
                  <a:pt x="3378837" y="3675854"/>
                  <a:pt x="3374956" y="3695940"/>
                </a:cubicBezTo>
                <a:cubicBezTo>
                  <a:pt x="3378387" y="3718839"/>
                  <a:pt x="3365817" y="3728358"/>
                  <a:pt x="3361718" y="3749831"/>
                </a:cubicBezTo>
                <a:cubicBezTo>
                  <a:pt x="3370064" y="3770267"/>
                  <a:pt x="3350403" y="3763879"/>
                  <a:pt x="3344768" y="3774338"/>
                </a:cubicBezTo>
                <a:lnTo>
                  <a:pt x="3343985" y="3777418"/>
                </a:lnTo>
                <a:lnTo>
                  <a:pt x="3344520" y="3785849"/>
                </a:lnTo>
                <a:lnTo>
                  <a:pt x="3345162" y="3789023"/>
                </a:lnTo>
                <a:cubicBezTo>
                  <a:pt x="3345441" y="3791209"/>
                  <a:pt x="3345415" y="3792659"/>
                  <a:pt x="3345164" y="3793659"/>
                </a:cubicBezTo>
                <a:lnTo>
                  <a:pt x="3345024" y="3793774"/>
                </a:lnTo>
                <a:lnTo>
                  <a:pt x="3345300" y="3798119"/>
                </a:lnTo>
                <a:cubicBezTo>
                  <a:pt x="3346087" y="3805456"/>
                  <a:pt x="3347157" y="3812596"/>
                  <a:pt x="3348424" y="3819398"/>
                </a:cubicBezTo>
                <a:cubicBezTo>
                  <a:pt x="3340590" y="3825065"/>
                  <a:pt x="3349940" y="3850234"/>
                  <a:pt x="3335133" y="3847354"/>
                </a:cubicBezTo>
                <a:cubicBezTo>
                  <a:pt x="3336403" y="3856524"/>
                  <a:pt x="3342565" y="3862118"/>
                  <a:pt x="3332848" y="3858945"/>
                </a:cubicBezTo>
                <a:cubicBezTo>
                  <a:pt x="3332988" y="3861961"/>
                  <a:pt x="3332168" y="3863811"/>
                  <a:pt x="3330878" y="3865128"/>
                </a:cubicBezTo>
                <a:lnTo>
                  <a:pt x="3330273" y="3865510"/>
                </a:lnTo>
                <a:lnTo>
                  <a:pt x="3333337" y="3885908"/>
                </a:lnTo>
                <a:lnTo>
                  <a:pt x="3332616" y="3888608"/>
                </a:lnTo>
                <a:lnTo>
                  <a:pt x="3336057" y="3901916"/>
                </a:lnTo>
                <a:lnTo>
                  <a:pt x="3337066" y="3908785"/>
                </a:lnTo>
                <a:lnTo>
                  <a:pt x="3338940" y="3910739"/>
                </a:lnTo>
                <a:cubicBezTo>
                  <a:pt x="3340082" y="3912843"/>
                  <a:pt x="3340580" y="3915849"/>
                  <a:pt x="3339621" y="3920873"/>
                </a:cubicBezTo>
                <a:lnTo>
                  <a:pt x="3339102" y="3922032"/>
                </a:lnTo>
                <a:lnTo>
                  <a:pt x="3341891" y="3930408"/>
                </a:lnTo>
                <a:cubicBezTo>
                  <a:pt x="3343178" y="3933107"/>
                  <a:pt x="3344812" y="3935503"/>
                  <a:pt x="3346927" y="3937451"/>
                </a:cubicBezTo>
                <a:cubicBezTo>
                  <a:pt x="3335745" y="3965779"/>
                  <a:pt x="3346136" y="3992699"/>
                  <a:pt x="3344279" y="4023542"/>
                </a:cubicBezTo>
                <a:cubicBezTo>
                  <a:pt x="3347024" y="4058096"/>
                  <a:pt x="3350783" y="4081986"/>
                  <a:pt x="3351926" y="4104769"/>
                </a:cubicBezTo>
                <a:cubicBezTo>
                  <a:pt x="3353695" y="4115384"/>
                  <a:pt x="3359144" y="4193344"/>
                  <a:pt x="3352816" y="4187317"/>
                </a:cubicBezTo>
                <a:cubicBezTo>
                  <a:pt x="3366419" y="4219638"/>
                  <a:pt x="3351446" y="4239971"/>
                  <a:pt x="3357691" y="4276413"/>
                </a:cubicBezTo>
                <a:cubicBezTo>
                  <a:pt x="3342910" y="4296116"/>
                  <a:pt x="3356610" y="4285488"/>
                  <a:pt x="3353895" y="4306037"/>
                </a:cubicBezTo>
                <a:cubicBezTo>
                  <a:pt x="3367541" y="4300534"/>
                  <a:pt x="3346306" y="4330948"/>
                  <a:pt x="3361728" y="4332215"/>
                </a:cubicBezTo>
                <a:cubicBezTo>
                  <a:pt x="3360746" y="4335915"/>
                  <a:pt x="3359307" y="4339458"/>
                  <a:pt x="3357748" y="4343006"/>
                </a:cubicBezTo>
                <a:lnTo>
                  <a:pt x="3356941" y="4344866"/>
                </a:lnTo>
                <a:lnTo>
                  <a:pt x="3356370" y="4352332"/>
                </a:lnTo>
                <a:lnTo>
                  <a:pt x="3352876" y="4354407"/>
                </a:lnTo>
                <a:lnTo>
                  <a:pt x="3352683" y="4444689"/>
                </a:lnTo>
                <a:cubicBezTo>
                  <a:pt x="3355485" y="4452425"/>
                  <a:pt x="3356736" y="4477980"/>
                  <a:pt x="3352455" y="4483791"/>
                </a:cubicBezTo>
                <a:cubicBezTo>
                  <a:pt x="3351784" y="4489320"/>
                  <a:pt x="3353780" y="4495171"/>
                  <a:pt x="3349030" y="4498683"/>
                </a:cubicBezTo>
                <a:cubicBezTo>
                  <a:pt x="3346858" y="4510741"/>
                  <a:pt x="3341860" y="4538358"/>
                  <a:pt x="3339427" y="4556140"/>
                </a:cubicBezTo>
                <a:cubicBezTo>
                  <a:pt x="3342836" y="4560659"/>
                  <a:pt x="3341611" y="4566842"/>
                  <a:pt x="3339521" y="4574959"/>
                </a:cubicBezTo>
                <a:lnTo>
                  <a:pt x="3338246" y="4582576"/>
                </a:lnTo>
                <a:lnTo>
                  <a:pt x="3348539" y="4605460"/>
                </a:lnTo>
                <a:lnTo>
                  <a:pt x="3345760" y="4678575"/>
                </a:lnTo>
                <a:lnTo>
                  <a:pt x="3356250" y="4713574"/>
                </a:lnTo>
                <a:cubicBezTo>
                  <a:pt x="3358600" y="4727943"/>
                  <a:pt x="3359577" y="4741820"/>
                  <a:pt x="3361380" y="4755215"/>
                </a:cubicBezTo>
                <a:cubicBezTo>
                  <a:pt x="3363928" y="4785596"/>
                  <a:pt x="3347531" y="4766123"/>
                  <a:pt x="3361636" y="4803525"/>
                </a:cubicBezTo>
                <a:cubicBezTo>
                  <a:pt x="3356254" y="4807867"/>
                  <a:pt x="3356117" y="4812705"/>
                  <a:pt x="3358957" y="4820729"/>
                </a:cubicBezTo>
                <a:cubicBezTo>
                  <a:pt x="3359783" y="4835507"/>
                  <a:pt x="3345952" y="4834947"/>
                  <a:pt x="3354635" y="4849546"/>
                </a:cubicBezTo>
                <a:cubicBezTo>
                  <a:pt x="3350894" y="4848362"/>
                  <a:pt x="3350351" y="4855411"/>
                  <a:pt x="3349759" y="4861941"/>
                </a:cubicBezTo>
                <a:lnTo>
                  <a:pt x="3347368" y="4866228"/>
                </a:lnTo>
                <a:lnTo>
                  <a:pt x="3358408" y="4889535"/>
                </a:lnTo>
                <a:cubicBezTo>
                  <a:pt x="3373705" y="4931282"/>
                  <a:pt x="3382233" y="4982216"/>
                  <a:pt x="3393319" y="5017998"/>
                </a:cubicBezTo>
                <a:cubicBezTo>
                  <a:pt x="3368256" y="5040241"/>
                  <a:pt x="3392200" y="5029364"/>
                  <a:pt x="3389184" y="5055049"/>
                </a:cubicBezTo>
                <a:cubicBezTo>
                  <a:pt x="3413510" y="5050695"/>
                  <a:pt x="3377700" y="5085342"/>
                  <a:pt x="3405892" y="5089973"/>
                </a:cubicBezTo>
                <a:cubicBezTo>
                  <a:pt x="3404451" y="5094499"/>
                  <a:pt x="3402165" y="5098741"/>
                  <a:pt x="3399662" y="5102960"/>
                </a:cubicBezTo>
                <a:lnTo>
                  <a:pt x="3398363" y="5105176"/>
                </a:lnTo>
                <a:lnTo>
                  <a:pt x="3398026" y="5114590"/>
                </a:lnTo>
                <a:lnTo>
                  <a:pt x="3391859" y="5116550"/>
                </a:lnTo>
                <a:lnTo>
                  <a:pt x="3386999" y="5130226"/>
                </a:lnTo>
                <a:cubicBezTo>
                  <a:pt x="3386119" y="5135455"/>
                  <a:pt x="3386267" y="5141205"/>
                  <a:pt x="3388073" y="5147747"/>
                </a:cubicBezTo>
                <a:cubicBezTo>
                  <a:pt x="3400425" y="5164741"/>
                  <a:pt x="3388688" y="5187675"/>
                  <a:pt x="3391234" y="5209919"/>
                </a:cubicBezTo>
                <a:lnTo>
                  <a:pt x="3395469" y="5220481"/>
                </a:lnTo>
                <a:lnTo>
                  <a:pt x="3392518" y="5250830"/>
                </a:lnTo>
                <a:lnTo>
                  <a:pt x="3393800" y="5252877"/>
                </a:lnTo>
                <a:cubicBezTo>
                  <a:pt x="3393941" y="5258188"/>
                  <a:pt x="3392357" y="5268832"/>
                  <a:pt x="3393361" y="5282697"/>
                </a:cubicBezTo>
                <a:lnTo>
                  <a:pt x="3399825" y="5336059"/>
                </a:lnTo>
                <a:lnTo>
                  <a:pt x="3392824" y="5344884"/>
                </a:lnTo>
                <a:lnTo>
                  <a:pt x="3389277" y="5345998"/>
                </a:lnTo>
                <a:lnTo>
                  <a:pt x="3390946" y="5360636"/>
                </a:lnTo>
                <a:lnTo>
                  <a:pt x="3386366" y="5371486"/>
                </a:lnTo>
                <a:lnTo>
                  <a:pt x="3390662" y="5381496"/>
                </a:lnTo>
                <a:lnTo>
                  <a:pt x="3388199" y="5395290"/>
                </a:lnTo>
                <a:cubicBezTo>
                  <a:pt x="3386677" y="5400263"/>
                  <a:pt x="3384810" y="5405812"/>
                  <a:pt x="3383455" y="5412069"/>
                </a:cubicBezTo>
                <a:lnTo>
                  <a:pt x="3376345" y="5426008"/>
                </a:lnTo>
                <a:lnTo>
                  <a:pt x="3374012" y="5448470"/>
                </a:lnTo>
                <a:cubicBezTo>
                  <a:pt x="3372358" y="5465848"/>
                  <a:pt x="3370199" y="5482458"/>
                  <a:pt x="3365299" y="5498771"/>
                </a:cubicBezTo>
                <a:cubicBezTo>
                  <a:pt x="3368242" y="5512292"/>
                  <a:pt x="3368289" y="5524931"/>
                  <a:pt x="3358774" y="5536815"/>
                </a:cubicBezTo>
                <a:cubicBezTo>
                  <a:pt x="3355554" y="5573082"/>
                  <a:pt x="3364982" y="5582256"/>
                  <a:pt x="3352897" y="5604851"/>
                </a:cubicBezTo>
                <a:cubicBezTo>
                  <a:pt x="3357655" y="5611851"/>
                  <a:pt x="3360065" y="5616619"/>
                  <a:pt x="3360918" y="5620215"/>
                </a:cubicBezTo>
                <a:cubicBezTo>
                  <a:pt x="3363482" y="5631010"/>
                  <a:pt x="3352061" y="5631235"/>
                  <a:pt x="3348145" y="5649365"/>
                </a:cubicBezTo>
                <a:cubicBezTo>
                  <a:pt x="3342329" y="5668683"/>
                  <a:pt x="3336842" y="5635583"/>
                  <a:pt x="3334135" y="5654076"/>
                </a:cubicBezTo>
                <a:cubicBezTo>
                  <a:pt x="3338089" y="5673079"/>
                  <a:pt x="3320876" y="5674673"/>
                  <a:pt x="3326011" y="5694285"/>
                </a:cubicBezTo>
                <a:cubicBezTo>
                  <a:pt x="3339441" y="5687377"/>
                  <a:pt x="3320185" y="5735320"/>
                  <a:pt x="3331448" y="5735077"/>
                </a:cubicBezTo>
                <a:cubicBezTo>
                  <a:pt x="3313758" y="5754960"/>
                  <a:pt x="3333086" y="5760823"/>
                  <a:pt x="3326180" y="5784860"/>
                </a:cubicBezTo>
                <a:cubicBezTo>
                  <a:pt x="3319129" y="5796737"/>
                  <a:pt x="3317432" y="5804806"/>
                  <a:pt x="3323175" y="5814629"/>
                </a:cubicBezTo>
                <a:cubicBezTo>
                  <a:pt x="3289103" y="5869565"/>
                  <a:pt x="3319352" y="5845410"/>
                  <a:pt x="3303983" y="5894405"/>
                </a:cubicBezTo>
                <a:lnTo>
                  <a:pt x="3302615" y="5898375"/>
                </a:lnTo>
                <a:lnTo>
                  <a:pt x="3305988" y="5914019"/>
                </a:lnTo>
                <a:cubicBezTo>
                  <a:pt x="3306566" y="5914416"/>
                  <a:pt x="3307142" y="5914813"/>
                  <a:pt x="3307720" y="5915209"/>
                </a:cubicBezTo>
                <a:lnTo>
                  <a:pt x="3288942" y="5962966"/>
                </a:lnTo>
                <a:lnTo>
                  <a:pt x="3289995" y="5969791"/>
                </a:lnTo>
                <a:lnTo>
                  <a:pt x="3273219" y="6000303"/>
                </a:lnTo>
                <a:lnTo>
                  <a:pt x="3266971" y="6016394"/>
                </a:lnTo>
                <a:lnTo>
                  <a:pt x="3258268" y="6034498"/>
                </a:lnTo>
                <a:lnTo>
                  <a:pt x="3262376" y="6046147"/>
                </a:lnTo>
                <a:cubicBezTo>
                  <a:pt x="3269023" y="6073717"/>
                  <a:pt x="3250846" y="6118951"/>
                  <a:pt x="3274161" y="6127097"/>
                </a:cubicBezTo>
                <a:cubicBezTo>
                  <a:pt x="3261055" y="6140796"/>
                  <a:pt x="3284255" y="6151240"/>
                  <a:pt x="3287116" y="6165061"/>
                </a:cubicBezTo>
                <a:cubicBezTo>
                  <a:pt x="3278972" y="6176795"/>
                  <a:pt x="3286959" y="6181809"/>
                  <a:pt x="3289289" y="6191816"/>
                </a:cubicBezTo>
                <a:cubicBezTo>
                  <a:pt x="3284123" y="6196765"/>
                  <a:pt x="3284941" y="6205311"/>
                  <a:pt x="3291517" y="6207797"/>
                </a:cubicBezTo>
                <a:cubicBezTo>
                  <a:pt x="3306003" y="6202672"/>
                  <a:pt x="3300501" y="6232914"/>
                  <a:pt x="3310808" y="6234442"/>
                </a:cubicBezTo>
                <a:cubicBezTo>
                  <a:pt x="3314005" y="6251566"/>
                  <a:pt x="3305763" y="6327405"/>
                  <a:pt x="3322832" y="6339012"/>
                </a:cubicBezTo>
                <a:cubicBezTo>
                  <a:pt x="3332735" y="6373401"/>
                  <a:pt x="3309981" y="6425589"/>
                  <a:pt x="3311360" y="6440393"/>
                </a:cubicBezTo>
                <a:cubicBezTo>
                  <a:pt x="3282540" y="6457108"/>
                  <a:pt x="3365374" y="6523495"/>
                  <a:pt x="3370963" y="6586374"/>
                </a:cubicBezTo>
                <a:cubicBezTo>
                  <a:pt x="3368621" y="6595055"/>
                  <a:pt x="3368943" y="6599590"/>
                  <a:pt x="3375863" y="6601412"/>
                </a:cubicBezTo>
                <a:cubicBezTo>
                  <a:pt x="3380798" y="6617525"/>
                  <a:pt x="3389212" y="6649404"/>
                  <a:pt x="3400578" y="6683057"/>
                </a:cubicBezTo>
                <a:cubicBezTo>
                  <a:pt x="3408645" y="6705148"/>
                  <a:pt x="3410628" y="6805370"/>
                  <a:pt x="3417831" y="6852700"/>
                </a:cubicBezTo>
                <a:lnTo>
                  <a:pt x="3418926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5960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B19A0-32C3-1E7D-5846-8D6DBC372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Milk yield</a:t>
            </a:r>
          </a:p>
        </p:txBody>
      </p:sp>
      <p:pic>
        <p:nvPicPr>
          <p:cNvPr id="5" name="Picture 4" descr="A graph of milk yield&#10;&#10;Description automatically generated">
            <a:extLst>
              <a:ext uri="{FF2B5EF4-FFF2-40B4-BE49-F238E27FC236}">
                <a16:creationId xmlns:a16="http://schemas.microsoft.com/office/drawing/2014/main" id="{B9A8E935-8ADC-0D27-6D52-FDE724130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958" y="419701"/>
            <a:ext cx="7689453" cy="576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71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D9757-4C43-2C30-CC11-3BAEDEC2A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1029344"/>
          </a:xfrm>
        </p:spPr>
        <p:txBody>
          <a:bodyPr/>
          <a:lstStyle/>
          <a:p>
            <a:r>
              <a:rPr lang="en-US" dirty="0"/>
              <a:t>Filtering features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6B8EB0-A55B-CA3F-0E6F-79FC88DB9E3E}"/>
              </a:ext>
            </a:extLst>
          </p:cNvPr>
          <p:cNvSpPr/>
          <p:nvPr/>
        </p:nvSpPr>
        <p:spPr>
          <a:xfrm>
            <a:off x="5101390" y="1638945"/>
            <a:ext cx="3669631" cy="5654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42,552 SNPs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BCC625-AEFA-4698-916C-F848A4D6CDD2}"/>
              </a:ext>
            </a:extLst>
          </p:cNvPr>
          <p:cNvSpPr/>
          <p:nvPr/>
        </p:nvSpPr>
        <p:spPr>
          <a:xfrm>
            <a:off x="5492416" y="3471198"/>
            <a:ext cx="2887579" cy="5654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34,792 SNPs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1ACBB8-DD0E-3C69-705B-BBA12AA51A56}"/>
              </a:ext>
            </a:extLst>
          </p:cNvPr>
          <p:cNvSpPr/>
          <p:nvPr/>
        </p:nvSpPr>
        <p:spPr>
          <a:xfrm>
            <a:off x="6286500" y="5303450"/>
            <a:ext cx="1299411" cy="56548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4,157 SNPs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FCD8F482-2022-34FA-F254-31E6DC4EE9C5}"/>
              </a:ext>
            </a:extLst>
          </p:cNvPr>
          <p:cNvSpPr/>
          <p:nvPr/>
        </p:nvSpPr>
        <p:spPr>
          <a:xfrm>
            <a:off x="6693889" y="2348610"/>
            <a:ext cx="484632" cy="978408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B6D3B36A-B6F0-DF5C-64B5-41FD5BF74077}"/>
              </a:ext>
            </a:extLst>
          </p:cNvPr>
          <p:cNvSpPr/>
          <p:nvPr/>
        </p:nvSpPr>
        <p:spPr>
          <a:xfrm>
            <a:off x="6693889" y="4180863"/>
            <a:ext cx="484632" cy="978408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33B8AF-D6FE-FC82-B84C-69D752B16111}"/>
              </a:ext>
            </a:extLst>
          </p:cNvPr>
          <p:cNvSpPr txBox="1"/>
          <p:nvPr/>
        </p:nvSpPr>
        <p:spPr>
          <a:xfrm>
            <a:off x="2218141" y="2460155"/>
            <a:ext cx="3837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 SNPs that are expressed in the same form in 80% of the bulls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8C613F-CAE9-CE14-0A53-740EE44FC794}"/>
              </a:ext>
            </a:extLst>
          </p:cNvPr>
          <p:cNvSpPr txBox="1"/>
          <p:nvPr/>
        </p:nvSpPr>
        <p:spPr>
          <a:xfrm>
            <a:off x="2218140" y="4401395"/>
            <a:ext cx="3837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 SNPs that are dependent to each other using Chi-Square test and Crammer V. </a:t>
            </a:r>
          </a:p>
        </p:txBody>
      </p:sp>
    </p:spTree>
    <p:extLst>
      <p:ext uri="{BB962C8B-B14F-4D97-AF65-F5344CB8AC3E}">
        <p14:creationId xmlns:p14="http://schemas.microsoft.com/office/powerpoint/2010/main" val="2605459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E5739-95F4-0C3B-D678-2768FF4A4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74735-830F-F2EF-9B38-9D5FC649A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80% of the data is used for training</a:t>
            </a:r>
          </a:p>
          <a:p>
            <a:r>
              <a:rPr lang="en-US" sz="2800" dirty="0"/>
              <a:t>4 different models:</a:t>
            </a:r>
          </a:p>
          <a:p>
            <a:pPr lvl="1"/>
            <a:r>
              <a:rPr lang="en-US" sz="2800" dirty="0"/>
              <a:t>Multi-layer perceptron (MLP)</a:t>
            </a:r>
          </a:p>
          <a:p>
            <a:pPr lvl="1"/>
            <a:r>
              <a:rPr lang="en-US" sz="2800" dirty="0"/>
              <a:t>Convolution neuron network</a:t>
            </a:r>
          </a:p>
          <a:p>
            <a:pPr lvl="1"/>
            <a:r>
              <a:rPr lang="en-US" sz="2800" dirty="0"/>
              <a:t>Convolution neuron network with L1 regularization</a:t>
            </a:r>
          </a:p>
          <a:p>
            <a:pPr lvl="1"/>
            <a:r>
              <a:rPr lang="en-US" sz="2800" dirty="0"/>
              <a:t>Convolution neuron network with L1 and L2 regularization </a:t>
            </a:r>
          </a:p>
        </p:txBody>
      </p:sp>
    </p:spTree>
    <p:extLst>
      <p:ext uri="{BB962C8B-B14F-4D97-AF65-F5344CB8AC3E}">
        <p14:creationId xmlns:p14="http://schemas.microsoft.com/office/powerpoint/2010/main" val="1752752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8E86AA5F-0C82-0DD7-6B24-1C159FD1F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7553" y="926347"/>
            <a:ext cx="9676803" cy="5292407"/>
          </a:xfrm>
        </p:spPr>
      </p:pic>
    </p:spTree>
    <p:extLst>
      <p:ext uri="{BB962C8B-B14F-4D97-AF65-F5344CB8AC3E}">
        <p14:creationId xmlns:p14="http://schemas.microsoft.com/office/powerpoint/2010/main" val="1166371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10988-8888-ECD8-79FD-9180A208E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1: MLP</a:t>
            </a:r>
          </a:p>
        </p:txBody>
      </p:sp>
      <p:pic>
        <p:nvPicPr>
          <p:cNvPr id="4" name="Picture 3" descr="A comparison of blue dots&#10;&#10;Description automatically generated with medium confidence">
            <a:extLst>
              <a:ext uri="{FF2B5EF4-FFF2-40B4-BE49-F238E27FC236}">
                <a16:creationId xmlns:a16="http://schemas.microsoft.com/office/drawing/2014/main" id="{A3975FBD-7C64-0088-C6BB-970E67680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767" y="1771731"/>
            <a:ext cx="9013253" cy="447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58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10988-8888-ECD8-79FD-9180A208E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2: CNN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BA9A29-7AC8-5750-14EB-BB61026B0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693" y="1945429"/>
            <a:ext cx="9139942" cy="453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415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10988-8888-ECD8-79FD-9180A208E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3: CNN + L1</a:t>
            </a:r>
          </a:p>
        </p:txBody>
      </p:sp>
      <p:pic>
        <p:nvPicPr>
          <p:cNvPr id="4" name="Picture 3" descr="A graph of blue dots&#10;&#10;Description automatically generated with medium confidence">
            <a:extLst>
              <a:ext uri="{FF2B5EF4-FFF2-40B4-BE49-F238E27FC236}">
                <a16:creationId xmlns:a16="http://schemas.microsoft.com/office/drawing/2014/main" id="{F796A1D7-0B0D-A287-89E4-97B865BE8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14" y="1945429"/>
            <a:ext cx="9164167" cy="455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19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47BCA-901B-577B-57FF-9E5B9F829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4: CNN + L1 + L2</a:t>
            </a:r>
          </a:p>
        </p:txBody>
      </p:sp>
      <p:pic>
        <p:nvPicPr>
          <p:cNvPr id="4" name="Picture 3" descr="A comparison of blue dots&#10;&#10;Description automatically generated">
            <a:extLst>
              <a:ext uri="{FF2B5EF4-FFF2-40B4-BE49-F238E27FC236}">
                <a16:creationId xmlns:a16="http://schemas.microsoft.com/office/drawing/2014/main" id="{DCC83486-D46A-7A86-2DD6-044C1C1E1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700" y="1823155"/>
            <a:ext cx="9410351" cy="467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21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B34A2-1DCE-4579-EF36-B66C6B1A2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5" y="188495"/>
            <a:ext cx="10131425" cy="1456267"/>
          </a:xfrm>
        </p:spPr>
        <p:txBody>
          <a:bodyPr>
            <a:normAutofit/>
          </a:bodyPr>
          <a:lstStyle/>
          <a:p>
            <a:r>
              <a:rPr lang="en-US" cap="none" dirty="0"/>
              <a:t>CNN with L1 and L2 regularization performs better in terms predicting the testing set.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7E8CF9-2586-29AA-D44C-1E5FE8895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367" y="1837076"/>
            <a:ext cx="7933941" cy="456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05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B4968-4A36-FEEA-9E6D-AF582CCE6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1098884"/>
          </a:xfrm>
        </p:spPr>
        <p:txBody>
          <a:bodyPr>
            <a:normAutofit/>
          </a:bodyPr>
          <a:lstStyle/>
          <a:p>
            <a:r>
              <a:rPr lang="en-US" cap="none" dirty="0"/>
              <a:t>Models perform differently for different traits.</a:t>
            </a:r>
            <a:br>
              <a:rPr lang="en-US" cap="none" dirty="0"/>
            </a:br>
            <a:r>
              <a:rPr lang="en-US" sz="2400" cap="none" dirty="0"/>
              <a:t>Data from </a:t>
            </a:r>
            <a:r>
              <a:rPr lang="en-US" sz="2400" cap="none" dirty="0" err="1"/>
              <a:t>Pook</a:t>
            </a:r>
            <a:r>
              <a:rPr lang="en-US" sz="2400" cap="none" dirty="0"/>
              <a:t> et al., 2020</a:t>
            </a:r>
            <a:endParaRPr lang="en-US" cap="none" dirty="0"/>
          </a:p>
        </p:txBody>
      </p:sp>
      <p:pic>
        <p:nvPicPr>
          <p:cNvPr id="5" name="Picture 4" descr="A table of numbers and symbols&#10;&#10;Description automatically generated">
            <a:extLst>
              <a:ext uri="{FF2B5EF4-FFF2-40B4-BE49-F238E27FC236}">
                <a16:creationId xmlns:a16="http://schemas.microsoft.com/office/drawing/2014/main" id="{4FDB7F5B-3B65-2384-00E8-97C95FDA0F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457"/>
          <a:stretch/>
        </p:blipFill>
        <p:spPr>
          <a:xfrm>
            <a:off x="1179255" y="1819917"/>
            <a:ext cx="9833490" cy="459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71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3B87F-6F6B-15D1-EDB1-0550C3D7F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5" y="307447"/>
            <a:ext cx="10693884" cy="1109932"/>
          </a:xfrm>
        </p:spPr>
        <p:txBody>
          <a:bodyPr>
            <a:normAutofit/>
          </a:bodyPr>
          <a:lstStyle/>
          <a:p>
            <a:r>
              <a:rPr lang="en-US" sz="400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FC1AA-FEC7-F934-9E85-DC3838602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93135"/>
            <a:ext cx="6013367" cy="550630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DNA is the blueprint of every organism</a:t>
            </a:r>
          </a:p>
          <a:p>
            <a:r>
              <a:rPr lang="en-US" sz="2000" dirty="0"/>
              <a:t>SNPs = Single nucleotides polymorphisms </a:t>
            </a:r>
          </a:p>
          <a:p>
            <a:pPr lvl="1"/>
            <a:r>
              <a:rPr lang="en-US" sz="2000" dirty="0"/>
              <a:t>A change of one base in the DNA</a:t>
            </a:r>
          </a:p>
          <a:p>
            <a:pPr lvl="1"/>
            <a:r>
              <a:rPr lang="en-US" sz="2000" dirty="0"/>
              <a:t>Can affect the trait in the organisms even though it happens in the non-coding regions (junk DNAs).</a:t>
            </a:r>
          </a:p>
          <a:p>
            <a:r>
              <a:rPr lang="en-US" sz="2000" dirty="0"/>
              <a:t>Currently used by farmers to selectively breed the cow with the desire traits using linear regression. </a:t>
            </a:r>
          </a:p>
        </p:txBody>
      </p:sp>
      <p:pic>
        <p:nvPicPr>
          <p:cNvPr id="1026" name="Picture 2" descr="Health and Genotypes: Another big step ...">
            <a:extLst>
              <a:ext uri="{FF2B5EF4-FFF2-40B4-BE49-F238E27FC236}">
                <a16:creationId xmlns:a16="http://schemas.microsoft.com/office/drawing/2014/main" id="{B2168036-39FE-4D86-7A2A-12DC6303A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633" y="2296504"/>
            <a:ext cx="5804955" cy="269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816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A2FB2-25FA-DC81-A221-D12A24223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29" y="235671"/>
            <a:ext cx="10515600" cy="1325563"/>
          </a:xfrm>
        </p:spPr>
        <p:txBody>
          <a:bodyPr/>
          <a:lstStyle/>
          <a:p>
            <a:r>
              <a:rPr lang="en-US" dirty="0"/>
              <a:t>Model Implementation</a:t>
            </a:r>
          </a:p>
        </p:txBody>
      </p:sp>
      <p:pic>
        <p:nvPicPr>
          <p:cNvPr id="7" name="Graphic 6" descr="Cow with solid fill">
            <a:extLst>
              <a:ext uri="{FF2B5EF4-FFF2-40B4-BE49-F238E27FC236}">
                <a16:creationId xmlns:a16="http://schemas.microsoft.com/office/drawing/2014/main" id="{B9BC0E13-4190-6688-DD73-62E8187BB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271" y="1097480"/>
            <a:ext cx="2305010" cy="2305010"/>
          </a:xfrm>
          <a:prstGeom prst="rect">
            <a:avLst/>
          </a:prstGeom>
        </p:spPr>
      </p:pic>
      <p:pic>
        <p:nvPicPr>
          <p:cNvPr id="11" name="Graphic 10" descr="DNA with solid fill">
            <a:extLst>
              <a:ext uri="{FF2B5EF4-FFF2-40B4-BE49-F238E27FC236}">
                <a16:creationId xmlns:a16="http://schemas.microsoft.com/office/drawing/2014/main" id="{BA1AF2FE-DE48-3724-EE05-93BDAFB829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84035" y="1358353"/>
            <a:ext cx="1027829" cy="102782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B4884F-F7B3-728A-D390-1162FFB42AAE}"/>
              </a:ext>
            </a:extLst>
          </p:cNvPr>
          <p:cNvCxnSpPr>
            <a:cxnSpLocks/>
          </p:cNvCxnSpPr>
          <p:nvPr/>
        </p:nvCxnSpPr>
        <p:spPr>
          <a:xfrm>
            <a:off x="3616762" y="1882765"/>
            <a:ext cx="867273" cy="0"/>
          </a:xfrm>
          <a:prstGeom prst="straightConnector1">
            <a:avLst/>
          </a:prstGeom>
          <a:ln w="38100">
            <a:solidFill>
              <a:srgbClr val="E7E1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7" name="Graphic 16" descr="Table outline">
            <a:extLst>
              <a:ext uri="{FF2B5EF4-FFF2-40B4-BE49-F238E27FC236}">
                <a16:creationId xmlns:a16="http://schemas.microsoft.com/office/drawing/2014/main" id="{D4587439-4FDF-9AD2-ED0E-4D04CA30A0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19392" y="1211660"/>
            <a:ext cx="1455209" cy="1455209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0CD91D9-4E2B-ECCA-ADB4-2BFCE6EB2F02}"/>
              </a:ext>
            </a:extLst>
          </p:cNvPr>
          <p:cNvCxnSpPr>
            <a:cxnSpLocks/>
          </p:cNvCxnSpPr>
          <p:nvPr/>
        </p:nvCxnSpPr>
        <p:spPr>
          <a:xfrm>
            <a:off x="5820726" y="1849623"/>
            <a:ext cx="914400" cy="0"/>
          </a:xfrm>
          <a:prstGeom prst="straightConnector1">
            <a:avLst/>
          </a:prstGeom>
          <a:ln w="38100">
            <a:solidFill>
              <a:srgbClr val="E7E1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0" name="Graphic 19" descr="Statistics with solid fill">
            <a:extLst>
              <a:ext uri="{FF2B5EF4-FFF2-40B4-BE49-F238E27FC236}">
                <a16:creationId xmlns:a16="http://schemas.microsoft.com/office/drawing/2014/main" id="{A958FE06-4662-CBE5-3AED-32490AF556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86112" y="1276484"/>
            <a:ext cx="1325562" cy="132556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C3BE015-02EF-164D-2E2A-51C5B3F2EE57}"/>
              </a:ext>
            </a:extLst>
          </p:cNvPr>
          <p:cNvCxnSpPr>
            <a:cxnSpLocks/>
          </p:cNvCxnSpPr>
          <p:nvPr/>
        </p:nvCxnSpPr>
        <p:spPr>
          <a:xfrm>
            <a:off x="8784668" y="1887043"/>
            <a:ext cx="914400" cy="0"/>
          </a:xfrm>
          <a:prstGeom prst="straightConnector1">
            <a:avLst/>
          </a:prstGeom>
          <a:ln w="38100">
            <a:solidFill>
              <a:srgbClr val="E7E1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95D38A3-04A9-FCB6-7934-77C85BABB91F}"/>
              </a:ext>
            </a:extLst>
          </p:cNvPr>
          <p:cNvCxnSpPr>
            <a:cxnSpLocks/>
          </p:cNvCxnSpPr>
          <p:nvPr/>
        </p:nvCxnSpPr>
        <p:spPr>
          <a:xfrm flipH="1">
            <a:off x="3616762" y="2661249"/>
            <a:ext cx="6082306" cy="35016"/>
          </a:xfrm>
          <a:prstGeom prst="straightConnector1">
            <a:avLst/>
          </a:prstGeom>
          <a:ln w="38100">
            <a:solidFill>
              <a:srgbClr val="E7E1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2992FD8-D7C9-4FEA-AC00-6220259515AA}"/>
              </a:ext>
            </a:extLst>
          </p:cNvPr>
          <p:cNvCxnSpPr>
            <a:cxnSpLocks/>
          </p:cNvCxnSpPr>
          <p:nvPr/>
        </p:nvCxnSpPr>
        <p:spPr>
          <a:xfrm>
            <a:off x="2185233" y="3220651"/>
            <a:ext cx="0" cy="990173"/>
          </a:xfrm>
          <a:prstGeom prst="straightConnector1">
            <a:avLst/>
          </a:prstGeom>
          <a:ln w="38100">
            <a:solidFill>
              <a:srgbClr val="E7E1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77493C3-5CDD-FB1B-E374-08A0EAEEE4FC}"/>
              </a:ext>
            </a:extLst>
          </p:cNvPr>
          <p:cNvGrpSpPr/>
          <p:nvPr/>
        </p:nvGrpSpPr>
        <p:grpSpPr>
          <a:xfrm>
            <a:off x="1213884" y="5426025"/>
            <a:ext cx="1828800" cy="922455"/>
            <a:chOff x="605572" y="5943600"/>
            <a:chExt cx="1828800" cy="922455"/>
          </a:xfrm>
          <a:solidFill>
            <a:schemeClr val="tx1"/>
          </a:solidFill>
        </p:grpSpPr>
        <p:pic>
          <p:nvPicPr>
            <p:cNvPr id="27" name="Graphic 26" descr="Dairy with solid fill">
              <a:extLst>
                <a:ext uri="{FF2B5EF4-FFF2-40B4-BE49-F238E27FC236}">
                  <a16:creationId xmlns:a16="http://schemas.microsoft.com/office/drawing/2014/main" id="{08EFC99B-D112-19A8-6685-D5FD05FC3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05572" y="5943600"/>
              <a:ext cx="914400" cy="914400"/>
            </a:xfrm>
            <a:prstGeom prst="rect">
              <a:avLst/>
            </a:prstGeom>
          </p:spPr>
        </p:pic>
        <p:pic>
          <p:nvPicPr>
            <p:cNvPr id="28" name="Graphic 27" descr="Dairy with solid fill">
              <a:extLst>
                <a:ext uri="{FF2B5EF4-FFF2-40B4-BE49-F238E27FC236}">
                  <a16:creationId xmlns:a16="http://schemas.microsoft.com/office/drawing/2014/main" id="{E6B6680C-BEAC-0FEE-03C4-CB58F60FC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62772" y="5951655"/>
              <a:ext cx="914400" cy="914400"/>
            </a:xfrm>
            <a:prstGeom prst="rect">
              <a:avLst/>
            </a:prstGeom>
          </p:spPr>
        </p:pic>
        <p:pic>
          <p:nvPicPr>
            <p:cNvPr id="29" name="Graphic 28" descr="Dairy with solid fill">
              <a:extLst>
                <a:ext uri="{FF2B5EF4-FFF2-40B4-BE49-F238E27FC236}">
                  <a16:creationId xmlns:a16="http://schemas.microsoft.com/office/drawing/2014/main" id="{8BC33EE8-86BB-90AF-2822-8754EEBD9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19972" y="5943600"/>
              <a:ext cx="914400" cy="914400"/>
            </a:xfrm>
            <a:prstGeom prst="rect">
              <a:avLst/>
            </a:prstGeom>
          </p:spPr>
        </p:pic>
      </p:grpSp>
      <p:pic>
        <p:nvPicPr>
          <p:cNvPr id="30" name="Graphic 29" descr="Cow with solid fill">
            <a:extLst>
              <a:ext uri="{FF2B5EF4-FFF2-40B4-BE49-F238E27FC236}">
                <a16:creationId xmlns:a16="http://schemas.microsoft.com/office/drawing/2014/main" id="{87C11682-F04B-F9DF-36AC-DCE97E84CE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52310" y="4010090"/>
            <a:ext cx="1595368" cy="1595368"/>
          </a:xfrm>
          <a:prstGeom prst="rect">
            <a:avLst/>
          </a:prstGeom>
        </p:spPr>
      </p:pic>
      <p:pic>
        <p:nvPicPr>
          <p:cNvPr id="32" name="Graphic 31" descr="Cow with solid fill">
            <a:extLst>
              <a:ext uri="{FF2B5EF4-FFF2-40B4-BE49-F238E27FC236}">
                <a16:creationId xmlns:a16="http://schemas.microsoft.com/office/drawing/2014/main" id="{DC8FE1C2-72EF-C80E-7B91-70BC6D662B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1984" y="3280381"/>
            <a:ext cx="914400" cy="91440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052F1AF-4205-E93D-CE16-D2E81C284A76}"/>
              </a:ext>
            </a:extLst>
          </p:cNvPr>
          <p:cNvCxnSpPr>
            <a:cxnSpLocks/>
          </p:cNvCxnSpPr>
          <p:nvPr/>
        </p:nvCxnSpPr>
        <p:spPr>
          <a:xfrm>
            <a:off x="3042684" y="3083236"/>
            <a:ext cx="2685037" cy="1089702"/>
          </a:xfrm>
          <a:prstGeom prst="straightConnector1">
            <a:avLst/>
          </a:prstGeom>
          <a:ln w="38100">
            <a:solidFill>
              <a:srgbClr val="E7E1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56122D1-9015-8F40-A7E7-240023C61440}"/>
              </a:ext>
            </a:extLst>
          </p:cNvPr>
          <p:cNvSpPr txBox="1"/>
          <p:nvPr/>
        </p:nvSpPr>
        <p:spPr>
          <a:xfrm>
            <a:off x="1714965" y="3628087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X</a:t>
            </a:r>
          </a:p>
        </p:txBody>
      </p:sp>
      <p:pic>
        <p:nvPicPr>
          <p:cNvPr id="60" name="Picture 59" descr="Burgers on flaming grill">
            <a:extLst>
              <a:ext uri="{FF2B5EF4-FFF2-40B4-BE49-F238E27FC236}">
                <a16:creationId xmlns:a16="http://schemas.microsoft.com/office/drawing/2014/main" id="{0398DAF8-C674-8B37-F2FD-7BED3CF59DD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12092" y="3760239"/>
            <a:ext cx="3869807" cy="258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72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omestic breed cattle">
            <a:extLst>
              <a:ext uri="{FF2B5EF4-FFF2-40B4-BE49-F238E27FC236}">
                <a16:creationId xmlns:a16="http://schemas.microsoft.com/office/drawing/2014/main" id="{31ACA033-00AD-C087-E469-4FA8C71581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511" b="10219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4F96B9-5E43-0F3E-49AF-F1B012B88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 err="1"/>
              <a:t>NEXt</a:t>
            </a:r>
            <a:endParaRPr lang="en-US" sz="5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5577B-E385-B431-EBC5-43D47F4C5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sz="4000" dirty="0"/>
              <a:t>More research into the nature of the data</a:t>
            </a:r>
          </a:p>
          <a:p>
            <a:r>
              <a:rPr lang="en-US" sz="4000" dirty="0"/>
              <a:t>Refine the model to solve overfitting.</a:t>
            </a:r>
          </a:p>
          <a:p>
            <a:pPr marL="0" indent="0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29475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own and white cow">
            <a:extLst>
              <a:ext uri="{FF2B5EF4-FFF2-40B4-BE49-F238E27FC236}">
                <a16:creationId xmlns:a16="http://schemas.microsoft.com/office/drawing/2014/main" id="{AC5A4BCB-4CCE-A5AC-BD9F-71A5DE9AEB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6040" b="10005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8ADF83-2A85-3C0A-DFCE-869FBAFB6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2"/>
            <a:ext cx="10515600" cy="298592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9600" dirty="0">
                <a:solidFill>
                  <a:srgbClr val="FFFFFF"/>
                </a:solidFill>
              </a:rPr>
              <a:t>Thanks!</a:t>
            </a:r>
            <a:br>
              <a:rPr lang="en-US" sz="9600" dirty="0">
                <a:solidFill>
                  <a:srgbClr val="FFFFFF"/>
                </a:solidFill>
              </a:rPr>
            </a:br>
            <a:r>
              <a:rPr lang="en-US" sz="9600" dirty="0">
                <a:solidFill>
                  <a:srgbClr val="FFFFFF"/>
                </a:solidFill>
              </a:rPr>
              <a:t>Q&amp;A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D2A88B-1C79-E2F8-96C1-70830B8CE2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619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e need to talk about big data and ...">
            <a:extLst>
              <a:ext uri="{FF2B5EF4-FFF2-40B4-BE49-F238E27FC236}">
                <a16:creationId xmlns:a16="http://schemas.microsoft.com/office/drawing/2014/main" id="{7D1CF368-AFCD-3A72-DE00-11D05184D4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2" r="13415"/>
          <a:stretch/>
        </p:blipFill>
        <p:spPr bwMode="auto">
          <a:xfrm>
            <a:off x="6947225" y="1356791"/>
            <a:ext cx="4888623" cy="464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AA4544-D5AA-43EB-0B8D-7934AEF87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250409"/>
            <a:ext cx="10222952" cy="1228299"/>
          </a:xfrm>
        </p:spPr>
        <p:txBody>
          <a:bodyPr>
            <a:normAutofit/>
          </a:bodyPr>
          <a:lstStyle/>
          <a:p>
            <a:r>
              <a:rPr lang="en-US" sz="4000" dirty="0"/>
              <a:t>Current limitation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36774-5B76-7D6B-9698-6DBCF4F34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1623099"/>
            <a:ext cx="5943799" cy="4115018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2000" dirty="0"/>
              <a:t>The amount of data is huge!</a:t>
            </a:r>
          </a:p>
          <a:p>
            <a:pPr lvl="1"/>
            <a:r>
              <a:rPr lang="en-US" sz="2000" dirty="0"/>
              <a:t>So much noise!</a:t>
            </a:r>
          </a:p>
          <a:p>
            <a:pPr lvl="1"/>
            <a:r>
              <a:rPr lang="en-US" sz="2000" dirty="0"/>
              <a:t>Other data are needed to narrow down a set of SNPs to work with. </a:t>
            </a:r>
          </a:p>
          <a:p>
            <a:pPr lvl="2"/>
            <a:r>
              <a:rPr lang="en-US" sz="2000" dirty="0"/>
              <a:t>Pedigree, the frequency of SNPs in the populations.</a:t>
            </a:r>
          </a:p>
          <a:p>
            <a:r>
              <a:rPr lang="en-US" sz="2000" dirty="0"/>
              <a:t>Not all SNPs are equal.</a:t>
            </a:r>
          </a:p>
          <a:p>
            <a:pPr lvl="1"/>
            <a:r>
              <a:rPr lang="en-US" sz="2000" dirty="0"/>
              <a:t>Strong effect – one or two SNPs</a:t>
            </a:r>
          </a:p>
          <a:p>
            <a:pPr lvl="1"/>
            <a:r>
              <a:rPr lang="en-US" sz="2000" dirty="0"/>
              <a:t>Moderate effect – small group of SNPs</a:t>
            </a:r>
          </a:p>
          <a:p>
            <a:pPr lvl="1"/>
            <a:r>
              <a:rPr lang="en-US" sz="2000" dirty="0"/>
              <a:t>Small effect – multiple groups of SNPS</a:t>
            </a:r>
          </a:p>
          <a:p>
            <a:r>
              <a:rPr lang="en-US" sz="2200" dirty="0"/>
              <a:t>Qualitative trait </a:t>
            </a:r>
            <a:r>
              <a:rPr lang="en-US" sz="2200"/>
              <a:t>is complex</a:t>
            </a:r>
          </a:p>
        </p:txBody>
      </p:sp>
    </p:spTree>
    <p:extLst>
      <p:ext uri="{BB962C8B-B14F-4D97-AF65-F5344CB8AC3E}">
        <p14:creationId xmlns:p14="http://schemas.microsoft.com/office/powerpoint/2010/main" val="169832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ws looking at the camera">
            <a:extLst>
              <a:ext uri="{FF2B5EF4-FFF2-40B4-BE49-F238E27FC236}">
                <a16:creationId xmlns:a16="http://schemas.microsoft.com/office/drawing/2014/main" id="{DD48D30B-BF7C-00CE-1499-2B2D6A3724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7000"/>
          </a:blip>
          <a:srcRect l="6104" r="4362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CC726B-5F4B-3D4A-1A44-18C7B5EFF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5352" y="267145"/>
            <a:ext cx="4674703" cy="1899912"/>
          </a:xfr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4000" b="1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Business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88FE0-EDEF-2168-20E3-1EB07FB86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0493" y="2167057"/>
            <a:ext cx="7569562" cy="3301004"/>
          </a:xfr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to predict the milk production (milk yield) from the cow just by using SNPs data? </a:t>
            </a:r>
          </a:p>
        </p:txBody>
      </p:sp>
    </p:spTree>
    <p:extLst>
      <p:ext uri="{BB962C8B-B14F-4D97-AF65-F5344CB8AC3E}">
        <p14:creationId xmlns:p14="http://schemas.microsoft.com/office/powerpoint/2010/main" val="226645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E9838-FF1C-48D9-3A78-16FC17D0F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077" y="283249"/>
            <a:ext cx="10131425" cy="1213329"/>
          </a:xfrm>
        </p:spPr>
        <p:txBody>
          <a:bodyPr/>
          <a:lstStyle/>
          <a:p>
            <a:r>
              <a:rPr lang="en-US" dirty="0"/>
              <a:t>Data pipeline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8D2F321-88E0-B78F-FD98-77927E0FFD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4180122"/>
              </p:ext>
            </p:extLst>
          </p:nvPr>
        </p:nvGraphicFramePr>
        <p:xfrm>
          <a:off x="1403498" y="1815555"/>
          <a:ext cx="9628909" cy="43500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2332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D76E4-6C49-DF21-502B-82D41B54A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3700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24126-CA36-D175-D073-539EB13A7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3" y="1974716"/>
            <a:ext cx="5328595" cy="3613149"/>
          </a:xfrm>
        </p:spPr>
        <p:txBody>
          <a:bodyPr anchor="ctr">
            <a:normAutofit lnSpcReduction="10000"/>
          </a:bodyPr>
          <a:lstStyle/>
          <a:p>
            <a:r>
              <a:rPr lang="en-US" sz="2400" dirty="0"/>
              <a:t>The German Holstein Genomic Prediction Population</a:t>
            </a:r>
            <a:endParaRPr lang="en-AU" sz="2400" b="0" dirty="0">
              <a:effectLst/>
            </a:endParaRPr>
          </a:p>
          <a:p>
            <a:r>
              <a:rPr lang="en-AU" sz="2400" b="0" dirty="0">
                <a:effectLst/>
              </a:rPr>
              <a:t>5024 bulls, provided by </a:t>
            </a:r>
            <a:r>
              <a:rPr lang="en-AU" sz="2400" b="0" dirty="0" err="1">
                <a:effectLst/>
              </a:rPr>
              <a:t>Vereinigte</a:t>
            </a:r>
            <a:r>
              <a:rPr lang="en-AU" sz="2400" b="0" dirty="0">
                <a:effectLst/>
              </a:rPr>
              <a:t> </a:t>
            </a:r>
            <a:r>
              <a:rPr lang="en-AU" sz="2400" b="0" dirty="0" err="1">
                <a:effectLst/>
              </a:rPr>
              <a:t>Informationssysteme</a:t>
            </a:r>
            <a:r>
              <a:rPr lang="en-AU" sz="2400" b="0" dirty="0">
                <a:effectLst/>
              </a:rPr>
              <a:t> </a:t>
            </a:r>
            <a:r>
              <a:rPr lang="en-AU" sz="2400" b="0" dirty="0" err="1">
                <a:effectLst/>
              </a:rPr>
              <a:t>Tierhaltung</a:t>
            </a:r>
            <a:r>
              <a:rPr lang="en-AU" sz="2400" b="0" dirty="0">
                <a:effectLst/>
              </a:rPr>
              <a:t> </a:t>
            </a:r>
            <a:r>
              <a:rPr lang="en-AU" sz="2400" b="0" dirty="0" err="1">
                <a:effectLst/>
              </a:rPr>
              <a:t>w.V</a:t>
            </a:r>
            <a:r>
              <a:rPr lang="en-AU" sz="2400" dirty="0" err="1"/>
              <a:t>.</a:t>
            </a:r>
            <a:r>
              <a:rPr lang="en-AU" sz="2400" b="0" dirty="0">
                <a:effectLst/>
              </a:rPr>
              <a:t> </a:t>
            </a:r>
          </a:p>
          <a:p>
            <a:r>
              <a:rPr lang="en-AU" sz="2400" b="0" dirty="0">
                <a:effectLst/>
              </a:rPr>
              <a:t>42,551 SNPs </a:t>
            </a:r>
          </a:p>
          <a:p>
            <a:r>
              <a:rPr lang="en-AU" sz="2400" b="0" dirty="0">
                <a:effectLst/>
              </a:rPr>
              <a:t>Focuses on 3 different traits:</a:t>
            </a:r>
          </a:p>
          <a:p>
            <a:pPr lvl="1"/>
            <a:r>
              <a:rPr lang="en-AU" b="0" dirty="0">
                <a:effectLst/>
              </a:rPr>
              <a:t>milk fat percentage (FP)</a:t>
            </a:r>
          </a:p>
          <a:p>
            <a:pPr lvl="1"/>
            <a:r>
              <a:rPr lang="en-AU" b="0" dirty="0">
                <a:effectLst/>
              </a:rPr>
              <a:t>milk yield (MY)</a:t>
            </a:r>
          </a:p>
          <a:p>
            <a:pPr lvl="1"/>
            <a:r>
              <a:rPr lang="en-AU" b="0" dirty="0">
                <a:effectLst/>
              </a:rPr>
              <a:t>somatic cell score (SCS)</a:t>
            </a:r>
          </a:p>
        </p:txBody>
      </p:sp>
      <p:pic>
        <p:nvPicPr>
          <p:cNvPr id="5" name="Picture 4" descr="Cows eating from trough">
            <a:extLst>
              <a:ext uri="{FF2B5EF4-FFF2-40B4-BE49-F238E27FC236}">
                <a16:creationId xmlns:a16="http://schemas.microsoft.com/office/drawing/2014/main" id="{C1165211-0AE4-B35A-0D83-0044F1EF57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13" r="20887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90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3A5DF02-FCE3-6C3C-6C64-03665A3FF184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kern="1200" dirty="0">
                <a:latin typeface="+mj-lt"/>
                <a:ea typeface="+mj-ea"/>
                <a:cs typeface="+mj-cs"/>
              </a:rPr>
              <a:t>DATA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kern="1200" dirty="0">
                <a:latin typeface="+mj-lt"/>
                <a:ea typeface="+mj-ea"/>
                <a:cs typeface="+mj-cs"/>
              </a:rPr>
              <a:t>5,024 rows x 42552 features</a:t>
            </a:r>
          </a:p>
        </p:txBody>
      </p:sp>
      <p:pic>
        <p:nvPicPr>
          <p:cNvPr id="9" name="Picture 8" descr="A screenshot of a black and white table&#10;&#10;Description automatically generated">
            <a:extLst>
              <a:ext uri="{FF2B5EF4-FFF2-40B4-BE49-F238E27FC236}">
                <a16:creationId xmlns:a16="http://schemas.microsoft.com/office/drawing/2014/main" id="{64F6D9DF-CC68-84AB-A3E1-93B3DF9B2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98" y="1966293"/>
            <a:ext cx="11200403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77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C5329-34A6-0677-9DEE-2590A8171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 fontScale="90000"/>
          </a:bodyPr>
          <a:lstStyle/>
          <a:p>
            <a:r>
              <a:rPr lang="en-US" sz="5000"/>
              <a:t>SNPs value – 0,1,2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CEE3C-F458-0168-0670-6DF7FEA3F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 dirty="0"/>
              <a:t>A cow has 2 copies of genes.</a:t>
            </a:r>
          </a:p>
          <a:p>
            <a:r>
              <a:rPr lang="en-US" sz="2200" dirty="0"/>
              <a:t>The mutation is in comparison to the reference cow.</a:t>
            </a:r>
          </a:p>
          <a:p>
            <a:pPr lvl="1"/>
            <a:r>
              <a:rPr lang="en-US" sz="2200" dirty="0"/>
              <a:t>0 = No changes or mutations</a:t>
            </a:r>
          </a:p>
          <a:p>
            <a:pPr lvl="1"/>
            <a:r>
              <a:rPr lang="en-US" sz="2200" dirty="0"/>
              <a:t>1 = 1 copy contains a mutation</a:t>
            </a:r>
          </a:p>
          <a:p>
            <a:pPr lvl="1"/>
            <a:r>
              <a:rPr lang="en-US" sz="2200" dirty="0"/>
              <a:t>2 = 2 copies contain mutation</a:t>
            </a:r>
          </a:p>
        </p:txBody>
      </p:sp>
      <p:pic>
        <p:nvPicPr>
          <p:cNvPr id="3074" name="Picture 2" descr="GTG-stained chromosomes of cow Vetochka ...">
            <a:extLst>
              <a:ext uri="{FF2B5EF4-FFF2-40B4-BE49-F238E27FC236}">
                <a16:creationId xmlns:a16="http://schemas.microsoft.com/office/drawing/2014/main" id="{06B232D8-8F86-5407-C1B4-4516755B8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4284" y="640080"/>
            <a:ext cx="4968496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669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F05F3-4A9C-790D-E65E-65CBA335E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Estimated Breeding Value for Milk yield</a:t>
            </a:r>
          </a:p>
        </p:txBody>
      </p:sp>
      <p:sp>
        <p:nvSpPr>
          <p:cNvPr id="4" name="Left-right Arrow 3">
            <a:extLst>
              <a:ext uri="{FF2B5EF4-FFF2-40B4-BE49-F238E27FC236}">
                <a16:creationId xmlns:a16="http://schemas.microsoft.com/office/drawing/2014/main" id="{D601B72D-B620-6149-5B46-07731D406683}"/>
              </a:ext>
            </a:extLst>
          </p:cNvPr>
          <p:cNvSpPr/>
          <p:nvPr/>
        </p:nvSpPr>
        <p:spPr>
          <a:xfrm>
            <a:off x="1186773" y="2944368"/>
            <a:ext cx="9708205" cy="484632"/>
          </a:xfrm>
          <a:prstGeom prst="leftRightArrow">
            <a:avLst/>
          </a:prstGeom>
          <a:gradFill flip="none" rotWithShape="1">
            <a:gsLst>
              <a:gs pos="0">
                <a:srgbClr val="FF0000"/>
              </a:gs>
              <a:gs pos="62988">
                <a:srgbClr val="73C3E4"/>
              </a:gs>
              <a:gs pos="36000">
                <a:srgbClr val="E7E100"/>
              </a:gs>
              <a:gs pos="62000">
                <a:schemeClr val="accent1">
                  <a:lumMod val="45000"/>
                  <a:lumOff val="55000"/>
                </a:schemeClr>
              </a:gs>
              <a:gs pos="100000">
                <a:schemeClr val="accent6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D5CA30-65BC-B115-EF0A-69D24D13ED2B}"/>
              </a:ext>
            </a:extLst>
          </p:cNvPr>
          <p:cNvSpPr txBox="1"/>
          <p:nvPr/>
        </p:nvSpPr>
        <p:spPr>
          <a:xfrm>
            <a:off x="5716350" y="2298037"/>
            <a:ext cx="431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ADE175-97AE-7E25-412E-72D1CF7D64C6}"/>
              </a:ext>
            </a:extLst>
          </p:cNvPr>
          <p:cNvSpPr txBox="1"/>
          <p:nvPr/>
        </p:nvSpPr>
        <p:spPr>
          <a:xfrm>
            <a:off x="10122009" y="2335868"/>
            <a:ext cx="772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+ 3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B73523-EC9C-2277-BEA9-12C59F867EC2}"/>
              </a:ext>
            </a:extLst>
          </p:cNvPr>
          <p:cNvSpPr txBox="1"/>
          <p:nvPr/>
        </p:nvSpPr>
        <p:spPr>
          <a:xfrm>
            <a:off x="955422" y="2340469"/>
            <a:ext cx="683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- 3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9DF7E4-B0D7-5404-24D8-D240289A9C0D}"/>
              </a:ext>
            </a:extLst>
          </p:cNvPr>
          <p:cNvSpPr txBox="1"/>
          <p:nvPr/>
        </p:nvSpPr>
        <p:spPr>
          <a:xfrm>
            <a:off x="9690533" y="1788924"/>
            <a:ext cx="19993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Preferable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DE8F4-8C08-7896-05B7-33E12C02963F}"/>
              </a:ext>
            </a:extLst>
          </p:cNvPr>
          <p:cNvSpPr txBox="1"/>
          <p:nvPr/>
        </p:nvSpPr>
        <p:spPr>
          <a:xfrm>
            <a:off x="175095" y="1788924"/>
            <a:ext cx="2729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Not preferable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CDDB99-3AB1-8437-A2F1-BCED4699B0AB}"/>
              </a:ext>
            </a:extLst>
          </p:cNvPr>
          <p:cNvSpPr txBox="1"/>
          <p:nvPr/>
        </p:nvSpPr>
        <p:spPr>
          <a:xfrm>
            <a:off x="4359790" y="1758146"/>
            <a:ext cx="3005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reference cow</a:t>
            </a:r>
          </a:p>
        </p:txBody>
      </p:sp>
      <p:pic>
        <p:nvPicPr>
          <p:cNvPr id="12" name="Picture 11" descr="Cows outdoor">
            <a:extLst>
              <a:ext uri="{FF2B5EF4-FFF2-40B4-BE49-F238E27FC236}">
                <a16:creationId xmlns:a16="http://schemas.microsoft.com/office/drawing/2014/main" id="{F27330E1-EEF3-A766-C69C-6F8D84F8A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00" y="3741109"/>
            <a:ext cx="3613828" cy="24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227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13727</TotalTime>
  <Words>469</Words>
  <Application>Microsoft Macintosh PowerPoint</Application>
  <PresentationFormat>Widescreen</PresentationFormat>
  <Paragraphs>83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Aptos</vt:lpstr>
      <vt:lpstr>Arial</vt:lpstr>
      <vt:lpstr>Calibri</vt:lpstr>
      <vt:lpstr>Calibri Light</vt:lpstr>
      <vt:lpstr>Celestial</vt:lpstr>
      <vt:lpstr>Predicting milk yield from cows using genetic markers</vt:lpstr>
      <vt:lpstr>Background</vt:lpstr>
      <vt:lpstr>Current limitation</vt:lpstr>
      <vt:lpstr>Business question</vt:lpstr>
      <vt:lpstr>Data pipeline</vt:lpstr>
      <vt:lpstr>Data</vt:lpstr>
      <vt:lpstr>PowerPoint Presentation</vt:lpstr>
      <vt:lpstr>SNPs value – 0,1,2</vt:lpstr>
      <vt:lpstr>Estimated Breeding Value for Milk yield</vt:lpstr>
      <vt:lpstr>Milk yield</vt:lpstr>
      <vt:lpstr>Filtering features</vt:lpstr>
      <vt:lpstr>Model</vt:lpstr>
      <vt:lpstr>PowerPoint Presentation</vt:lpstr>
      <vt:lpstr>Model 1: MLP</vt:lpstr>
      <vt:lpstr>Model 2: CNN</vt:lpstr>
      <vt:lpstr>Model 3: CNN + L1</vt:lpstr>
      <vt:lpstr>Model 4: CNN + L1 + L2</vt:lpstr>
      <vt:lpstr>CNN with L1 and L2 regularization performs better in terms predicting the testing set.</vt:lpstr>
      <vt:lpstr>Models perform differently for different traits. Data from Pook et al., 2020</vt:lpstr>
      <vt:lpstr>Model Implementation</vt:lpstr>
      <vt:lpstr>NEXt</vt:lpstr>
      <vt:lpstr>Thanks!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milk yield from the cow using genetic markers</dc:title>
  <dc:creator>Kay Anantanawat</dc:creator>
  <cp:lastModifiedBy>Kay Anantanawat</cp:lastModifiedBy>
  <cp:revision>46</cp:revision>
  <dcterms:created xsi:type="dcterms:W3CDTF">2024-04-09T08:42:31Z</dcterms:created>
  <dcterms:modified xsi:type="dcterms:W3CDTF">2024-05-10T23:49:56Z</dcterms:modified>
</cp:coreProperties>
</file>